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0" r:id="rId2"/>
    <p:sldId id="334" r:id="rId3"/>
    <p:sldId id="303" r:id="rId4"/>
    <p:sldId id="335" r:id="rId5"/>
    <p:sldId id="341" r:id="rId6"/>
    <p:sldId id="305" r:id="rId7"/>
    <p:sldId id="339" r:id="rId8"/>
    <p:sldId id="308" r:id="rId9"/>
    <p:sldId id="336" r:id="rId10"/>
    <p:sldId id="309" r:id="rId11"/>
    <p:sldId id="310" r:id="rId12"/>
    <p:sldId id="320" r:id="rId13"/>
    <p:sldId id="327" r:id="rId14"/>
    <p:sldId id="337" r:id="rId15"/>
    <p:sldId id="319" r:id="rId16"/>
    <p:sldId id="328" r:id="rId17"/>
    <p:sldId id="314" r:id="rId18"/>
    <p:sldId id="329" r:id="rId19"/>
    <p:sldId id="338" r:id="rId20"/>
    <p:sldId id="324" r:id="rId21"/>
    <p:sldId id="326" r:id="rId22"/>
    <p:sldId id="325" r:id="rId23"/>
    <p:sldId id="340" r:id="rId24"/>
    <p:sldId id="333" r:id="rId25"/>
    <p:sldId id="316" r:id="rId26"/>
    <p:sldId id="317" r:id="rId27"/>
    <p:sldId id="318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/>
    <p:restoredTop sz="85510"/>
  </p:normalViewPr>
  <p:slideViewPr>
    <p:cSldViewPr snapToGrid="0">
      <p:cViewPr varScale="1">
        <p:scale>
          <a:sx n="108" d="100"/>
          <a:sy n="108" d="100"/>
        </p:scale>
        <p:origin x="2136" y="200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</a:lstStyle>
          <a:p>
            <a:pPr>
              <a:defRPr/>
            </a:pPr>
            <a:fld id="{201397B0-A283-6C46-B437-EAA0514357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41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253B08-99B0-5C4B-B5E4-E23F73ABE4C4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2531F9-02B3-B444-9636-4007E14BA829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11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textwidth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}{2in}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{R}_{v1}^{v2}(\theta)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\cos\theta&amp; 0 &amp; -\sin\theta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\sin\theta &amp; 0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{p}^{v2}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{R}_{v1}^{v2}(\theta)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{p}^{v1}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$\theta$ is the pitch 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40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669862-AAAB-2E46-AAAE-B45B8CA5E706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12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textwidth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}{2in}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{R}_{v2}^{ b}(\phi)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1 &amp; 0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&amp; \sin\phi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-\sin\phi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endParaRPr lang="es-ES_tradn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{p}^{b}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{R}_{v2}^{ b}(\phi)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{p}^{v2}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 $\phi$ is the roll (bank) 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54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}{c_{\theta}}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}{s_{\theta}}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{\cps}{c_{\psi}}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}{s_{\psi}}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}{c_{\phi}}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newcommand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}{s_{\phi}}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Define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 b}(\phi,\theta,\psi)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{R}_{v2}^{b}(\phi)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{R}_{v1}^{v2}(\theta)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{R}_{v}^{v1}(\psi)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1 &amp; 0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 &amp; \sin\phi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-\sin\phi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\phi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\cos\theta&amp; 0 &amp; -\sin\theta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\sin\theta &amp; 0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\sin\psi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-\sin\psi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\cps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\cps 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+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\cps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\cps +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sps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sph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\cps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cph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cth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give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{p}^{b}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{R}_{v}^{b}(\Theta)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where, $\Theta=(\phi, \theta, \psi)^\top$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3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3B53BB-7083-6A45-BD45-48CFA5C383FB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14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% </a:t>
            </a:r>
            <a:r>
              <a:rPr lang="en-US" dirty="0" err="1"/>
              <a:t>i^s</a:t>
            </a:r>
            <a:r>
              <a:rPr lang="en-US" dirty="0"/>
              <a:t> is unit vector pointed in the direction of the projection of </a:t>
            </a:r>
            <a:r>
              <a:rPr lang="en-US" dirty="0" err="1"/>
              <a:t>V_a</a:t>
            </a:r>
            <a:r>
              <a:rPr lang="en-US" dirty="0"/>
              <a:t> onto the </a:t>
            </a:r>
            <a:r>
              <a:rPr lang="en-US" dirty="0" err="1"/>
              <a:t>i^b-k^b</a:t>
            </a:r>
            <a:r>
              <a:rPr lang="en-US" dirty="0"/>
              <a:t> plane. % The angle of attack is the angle between </a:t>
            </a:r>
            <a:r>
              <a:rPr lang="en-US" dirty="0" err="1"/>
              <a:t>i^s</a:t>
            </a:r>
            <a:r>
              <a:rPr lang="en-US" dirty="0"/>
              <a:t> and </a:t>
            </a:r>
            <a:r>
              <a:rPr lang="en-US" dirty="0" err="1"/>
              <a:t>i^b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{R}_{s}^{b}(\alpha) &amp;=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\cos\alpha &amp; 0 &amp; -\sin\alpha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\sin\alpha &amp; 0 &amp; \cos\alpha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\\[0.4cm]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{R}_{s}^{b}(\alpha)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{p}^{s} \\[0.4cm]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{p}^{s}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{R}_{b}^{s}(\alpha)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{R}_{s}^{b}(\alpha)^\top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{p}^{b}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92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E3525-51D5-A94C-BB5E-6436CB5BD0F5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15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{R}_{s}^{w}(\beta)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\cos\beta &amp; \sin\beta &amp;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-\sin\beta &amp; \cos\beta &amp;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sv-S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{p}^{w}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{R}_{s}^{w}(\beta)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{p}^{s}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 }^{w}(\alpha,\beta)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{R}_{s}^{w}(\beta)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{R}_{b}^{s}(\alpha)\\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\cos\beta &amp; \sin\beta &amp;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-\sin\beta &amp; \cos\beta &amp;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1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es-ES_tradn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\sin\beta &amp; \cos\beta\sin\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-\sin\beta\cos\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\cos\beta &amp; -\sin\beta\sin\</a:t>
            </a:r>
            <a:r>
              <a:rPr lang="tr-T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tr-T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-\sin\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0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es-ES_tradn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70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E3525-51D5-A94C-BB5E-6436CB5BD0F5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16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% The wind frame helps to define the side-slip angle beta. The airspeed vector is in the direction represented by the unit vector </a:t>
            </a:r>
            <a:r>
              <a:rPr lang="en-US" dirty="0" err="1"/>
              <a:t>i^w</a:t>
            </a:r>
            <a:r>
              <a:rPr lang="en-US" dirty="0"/>
              <a:t>. The wind frame can be represented by rotating the stability frame about the </a:t>
            </a:r>
            <a:r>
              <a:rPr lang="en-US" dirty="0" err="1"/>
              <a:t>k^s</a:t>
            </a:r>
            <a:r>
              <a:rPr lang="en-US" dirty="0"/>
              <a:t> axis by an angle beta.</a:t>
            </a:r>
          </a:p>
          <a:p>
            <a:pPr eaLnBrk="1" hangingPunct="1"/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{R}_{w}^{b}(\alpha,\beta) =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{R}_{b}^{w})^{\top}(\alpha,\beta)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\cos\beta\cos\alpha &amp; -\sin\beta\cos\alpha &amp; -\sin\alpha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\sin\beta &amp; \cos\beta &amp; 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\cos\beta\sin\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-\sin\beta\sin\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 \cos\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alpha</a:t>
            </a:r>
            <a:endParaRPr lang="sv-S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3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{V}_a &amp;=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{V}_g -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u \\ v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{R}_{v}^{b}(\phi,\theta,\psi)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w_n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u -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v -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w -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\end{align*}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01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% Want to define relationships between components of airspeed vector, defined in the body frame, and the airspeed, angle of attack, and sideslip angle.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{R}_{w}^{b}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\cos\beta\cos\alpha &amp; -\sin\beta\cos\alpha &amp; -\sin\alpha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\sin\beta &amp; \cos\beta &amp; -\sin\beta\sin\alpha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\cos\beta\sin\alpha &amp; 0 &amp; \cos\alpha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\cos\alpha \cos\beta \\ \sin\beta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\sin\alpha\cos\beta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\sqrt{u_r^2 + v_r^2 + w_r^2}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&amp;= \tan^{-1}\left(\frac{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 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eq:frames-Valphabeta-to-uvw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\sin^{-1}\left(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}{\sqrt{u_r^2+v_r^2+w_r^2}} \right)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82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{V}_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{R}_{w}^{b}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\cos\beta\cos\alpha &amp; -\sin\beta\cos\alpha &amp; -\sin\alpha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\sin\beta &amp; \cos\beta &amp; -\sin\beta\sin\alpha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\cos\beta\sin\alpha &amp; 0 &amp; \cos\alpha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0 \\ 0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 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\cos\alpha \cos\beta \\ \sin\beta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 \sin\alpha\cos\beta 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\sqrt{u_r^2 + v_r^2 + w_r^2}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notag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\alpha &amp;= \tan^{-1}\left(\frac{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}\right) \label{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eq:frames-Valphabeta-to-uvw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\tan^{-1}\left( \frac{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}{\sqrt{u_r^2+w_r^2}} \right)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48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323D4B-EF69-A443-A0C8-9035737483AB}" type="slidenum">
              <a:rPr lang="en-US"/>
              <a:pPr/>
              <a:t>20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$\gamma$: flight path angle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$\chi$: course angle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26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3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= p_x^0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+ p_y^0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+ p_z^0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= p_x^1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+ p_y^1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+ p_z^1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+ p_y^1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+ p_z^1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= p_x^0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+ p_y^0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+ p_z^0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p_x^1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p_y^1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p_z^1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p_z^0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{p}^1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{p}^0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\cos\theta &amp; \sin\theta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-\!\sin\theta &amp; \cos\theta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0 &amp; 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(rotation about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{k}$ axis)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22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$\chi$: course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$\psi$: heading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$\beta$: side slip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crab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chi_w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wind direction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\chi - \psi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70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$\theta$: pitch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$\alpha$: angle of attack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$\gamma$: flight path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$: air-mass-relative flight path angle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\theta-\alpha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89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If both the windspeed and the sideslip angles are zero, i.e.,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V_w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0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\beta &amp;= 0 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have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following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simplifications</a:t>
            </a:r>
            <a:endParaRPr lang="sv-S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begin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  <a:p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&amp;=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\text{~~~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Airspeed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groundspeed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 &amp;=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u_r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\text{~~~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Velocity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velocity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relative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air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mass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}\\</a:t>
            </a:r>
          </a:p>
          <a:p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 &amp;= </a:t>
            </a:r>
            <a:r>
              <a:rPr lang="sv-S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v_r</a:t>
            </a:r>
            <a:r>
              <a:rPr lang="sv-S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 &amp;=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w_r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&amp;= \chi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{~~~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Heading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course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\gamma &amp;=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gamma_a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{~~~Flight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equals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air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-mass-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referenced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flight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path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angle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pl-P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align</a:t>
            </a:r>
            <a:r>
              <a:rPr lang="pl-P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51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\\[4pt]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{p}} &amp;= \dot{p}_x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\dot{p}_y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\dot{p}_z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\\[4pt]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\dot{p}_x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+ \dot{p}_y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+ \dot{p}_z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\\[6pt]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}}^b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{j}}^b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{k}}^b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 \\[6pt]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}}^b &amp;+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{j}}^b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{k}}^b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}^b)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{j}^b)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{k}^b)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\times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\\[4pt]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\frac{d}{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dt_b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{\omega}_{b/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\times\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n-US" sz="1200" kern="12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60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4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Right-handed rotation about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{j}$ axis: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\cos\theta &amp; 0 &amp; -\!\sin\theta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1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\sin\theta &amp; 0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Right-handed rotation about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 axis: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 &amp; 0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\cos\theta &amp; \sin\theta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-\!\sin\theta &amp; \cos\theta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Orthonormal matrix properties: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\item[{\bf P.1.}]  $(\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)^{-1} = 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)^{\top}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\item[{\bf P.2.}] 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\item[{\bf P.3.}]  $\det\!\left(\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a^b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\right) = 1$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58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41D9-750C-D44D-BDFC-E330D88541DF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5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= p_x^0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+ p_y^0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+ p_z^0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 = p_x^1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+ p_y^1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+ p_z^1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+ p_y^1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+ p_z^1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= p_x^0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+ p_y^0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+ p_z^0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pPr eaLnBrk="1" hangingPunct="1"/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p_x^1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p_y^1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p_z^1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{j}^0 &amp;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{k}^0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p_x^0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p_y^0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p_z^0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{p}^1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{p}^0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stackrel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{\triangle}{=}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\cos\theta &amp; \sin\theta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-\!\sin\theta &amp; \cos\theta &amp; 0 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0 &amp; 0 &amp; 1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(rotation about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{k}$ axis)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4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241BCA-092B-3841-BD21-85DEE2D857C7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6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Let  $p\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{p}| = q\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{q}|$, 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p\cos(\theta+\phi)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p\sin(\theta+\phi)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nonumber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p\cos\theta\cos\phi-p\sin\theta\sin\phi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p\sin\theta\cos\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phi+p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\cos\theta\sin\phi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\cos\theta &amp;-\!\sin\theta &amp;0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\sin\theta &amp;\cos\theta &amp;0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 &amp;0 &amp;1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\cos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\sin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%where $p\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{p}|$.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Define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\cos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 \sin \phi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 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{R}_0^1)^{\top}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\implies\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{q}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{R}_0^1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{p}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3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{\bf Passive Rotation/Transformation:}  The vector $\</a:t>
            </a:r>
            <a:r>
              <a:rPr lang="en-US" sz="800" dirty="0" err="1">
                <a:latin typeface="+mn-lt"/>
              </a:rPr>
              <a:t>mathbf</a:t>
            </a:r>
            <a:r>
              <a:rPr lang="en-US" sz="800" dirty="0">
                <a:latin typeface="+mn-lt"/>
              </a:rPr>
              <a:t>{p}$ is stationary  and the \\coordinate frame changes  </a:t>
            </a:r>
          </a:p>
          <a:p>
            <a:br>
              <a:rPr lang="en-US" sz="800" dirty="0">
                <a:latin typeface="+mn-lt"/>
              </a:rPr>
            </a:br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vspace</a:t>
            </a:r>
            <a:r>
              <a:rPr lang="en-US" sz="800" dirty="0">
                <a:latin typeface="+mn-lt"/>
              </a:rPr>
              <a:t>{1cm}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{\bf Active Rotation/Transformation:}  The coordinate frame remains fixed, but the vector is rotated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vspace</a:t>
            </a:r>
            <a:r>
              <a:rPr lang="en-US" sz="800" dirty="0">
                <a:latin typeface="+mn-lt"/>
              </a:rPr>
              <a:t>{1cm}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$R_0^1$ as defined earlier, represents a right-handed passive transformation, or a left-handed active transformation 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vspace</a:t>
            </a:r>
            <a:r>
              <a:rPr lang="en-US" sz="800" dirty="0">
                <a:latin typeface="+mn-lt"/>
              </a:rPr>
              <a:t>{1cm}</a:t>
            </a:r>
          </a:p>
          <a:p>
            <a:endParaRPr lang="en-US" sz="800" dirty="0">
              <a:latin typeface="+mn-lt"/>
            </a:endParaRPr>
          </a:p>
          <a:p>
            <a:r>
              <a:rPr lang="en-US" sz="800" dirty="0">
                <a:latin typeface="+mn-lt"/>
              </a:rPr>
              <a:t>\</a:t>
            </a:r>
            <a:r>
              <a:rPr lang="en-US" sz="800" dirty="0" err="1">
                <a:latin typeface="+mn-lt"/>
              </a:rPr>
              <a:t>noindent</a:t>
            </a:r>
            <a:r>
              <a:rPr lang="en-US" sz="800" dirty="0">
                <a:latin typeface="+mn-lt"/>
              </a:rPr>
              <a:t> If we stick with right-handed rotations, then $R_0^1$ represents a right-handed \\passive rotation, and $R_0^{1\top}$ represents a right-handed active rotation</a:t>
            </a:r>
          </a:p>
          <a:p>
            <a:endParaRPr lang="en-US" sz="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4961C-1ACA-1445-9084-541613B05787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8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Vehicle frame has same orientation\\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 inertial frame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Vehicle frame is fixed at cm of aircraft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Inertial and vehicle frames are referred\\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 as NED frames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x$, $E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y$, $D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longrightarrow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z$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</p:txBody>
      </p:sp>
    </p:spTree>
    <p:extLst>
      <p:ext uri="{BB962C8B-B14F-4D97-AF65-F5344CB8AC3E}">
        <p14:creationId xmlns:p14="http://schemas.microsoft.com/office/powerpoint/2010/main" val="1780027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$\psi$: heading (yaw)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$\theta$: elevation (pitch)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$\phi$: bank (roll)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1397B0-A283-6C46-B437-EAA0514357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1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C5E87-0405-8946-9AEE-5D4CDA462893}" type="slidenum">
              <a:rPr lang="en-US">
                <a:latin typeface="Arial" charset="0"/>
                <a:ea typeface="Arial" charset="0"/>
                <a:cs typeface="Arial" charset="0"/>
              </a:rPr>
              <a:pPr/>
              <a:t>10</a:t>
            </a:fld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{R}_v^{v1}(\psi) =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\begin{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\sin\psi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-\sin\psi &amp;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\psi &amp; 0 \\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0 &amp; 0 &amp; 1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end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endParaRPr lang="es-ES_tradnl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{p}^{v1} =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mathcal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{R}_v^{v1}(\psi) \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mathbf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{p}^v</a:t>
            </a:r>
          </a:p>
          <a:p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where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$\psi$ 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</a:t>
            </a:r>
            <a:r>
              <a:rPr lang="es-ES_tradnl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085DA-7931-3644-9F2E-BD990AB7AD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92B9B-6B7A-9846-B11F-F98E8DDD5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9EB02-2B9E-5C4B-8BFC-7EA931A97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EFFBE-C4CA-F541-B76D-94C777F21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BBE40A-92EA-684D-B78A-04A6DCFD01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7C1C5-0043-D94A-B74F-5292903C3C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785D5-EB41-7D4C-9FF4-A3F70992D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A4446-3542-2B43-A6EA-601A6F5D2B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8915"/>
            <a:ext cx="2133600" cy="30255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41799"/>
            <a:ext cx="2895600" cy="279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52145" y="6441799"/>
            <a:ext cx="2634656" cy="28604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D937A-7FB2-5B47-B7ED-39D21907C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79388"/>
            <a:ext cx="8229600" cy="726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1564"/>
            <a:ext cx="8229600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457200" y="6514010"/>
            <a:ext cx="8229600" cy="353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en-US" dirty="0"/>
              <a:t>Beard &amp; McLain,</a:t>
            </a:r>
            <a:r>
              <a:rPr lang="en-US" baseline="0" dirty="0"/>
              <a:t> “</a:t>
            </a:r>
            <a:r>
              <a:rPr lang="en-US" dirty="0"/>
              <a:t>Small Unmanned Aircraft,”  </a:t>
            </a:r>
            <a:r>
              <a:rPr lang="en-US" i="1" dirty="0"/>
              <a:t>Princeton University Press,</a:t>
            </a:r>
            <a:r>
              <a:rPr lang="en-US" baseline="0" dirty="0"/>
              <a:t> 2012    	          Chapter 2: </a:t>
            </a:r>
            <a:r>
              <a:rPr lang="en-US" dirty="0"/>
              <a:t> </a:t>
            </a:r>
            <a:fld id="{84CC4BE0-69A4-1A49-A7C1-B543DABBF88A}" type="slidenum">
              <a:rPr lang="en-US" smtClean="0"/>
              <a:pPr algn="l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png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emf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6.emf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11" Type="http://schemas.openxmlformats.org/officeDocument/2006/relationships/image" Target="../media/image86.emf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4.emf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5" Type="http://schemas.openxmlformats.org/officeDocument/2006/relationships/image" Target="../media/image89.png"/><Relationship Id="rId10" Type="http://schemas.openxmlformats.org/officeDocument/2006/relationships/image" Target="../media/image80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5" Type="http://schemas.openxmlformats.org/officeDocument/2006/relationships/image" Target="../media/image89.png"/><Relationship Id="rId10" Type="http://schemas.openxmlformats.org/officeDocument/2006/relationships/image" Target="../media/image80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54.png"/><Relationship Id="rId7" Type="http://schemas.openxmlformats.org/officeDocument/2006/relationships/image" Target="../media/image10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emf"/><Relationship Id="rId11" Type="http://schemas.openxmlformats.org/officeDocument/2006/relationships/image" Target="../media/image104.emf"/><Relationship Id="rId5" Type="http://schemas.openxmlformats.org/officeDocument/2006/relationships/image" Target="../media/image98.emf"/><Relationship Id="rId10" Type="http://schemas.openxmlformats.org/officeDocument/2006/relationships/image" Target="../media/image103.emf"/><Relationship Id="rId4" Type="http://schemas.openxmlformats.org/officeDocument/2006/relationships/image" Target="../media/image97.emf"/><Relationship Id="rId9" Type="http://schemas.openxmlformats.org/officeDocument/2006/relationships/image" Target="../media/image10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80.png"/><Relationship Id="rId3" Type="http://schemas.openxmlformats.org/officeDocument/2006/relationships/image" Target="../media/image105.emf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84.png"/><Relationship Id="rId5" Type="http://schemas.openxmlformats.org/officeDocument/2006/relationships/image" Target="../media/image107.emf"/><Relationship Id="rId10" Type="http://schemas.openxmlformats.org/officeDocument/2006/relationships/image" Target="../media/image91.png"/><Relationship Id="rId4" Type="http://schemas.openxmlformats.org/officeDocument/2006/relationships/image" Target="../media/image106.emf"/><Relationship Id="rId9" Type="http://schemas.openxmlformats.org/officeDocument/2006/relationships/image" Target="../media/image90.png"/><Relationship Id="rId1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81.png"/><Relationship Id="rId3" Type="http://schemas.openxmlformats.org/officeDocument/2006/relationships/image" Target="../media/image105.emf"/><Relationship Id="rId7" Type="http://schemas.openxmlformats.org/officeDocument/2006/relationships/image" Target="../media/image89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84.png"/><Relationship Id="rId4" Type="http://schemas.openxmlformats.org/officeDocument/2006/relationships/image" Target="../media/image106.emf"/><Relationship Id="rId9" Type="http://schemas.openxmlformats.org/officeDocument/2006/relationships/image" Target="../media/image91.png"/><Relationship Id="rId14" Type="http://schemas.openxmlformats.org/officeDocument/2006/relationships/image" Target="../media/image10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13" Type="http://schemas.openxmlformats.org/officeDocument/2006/relationships/image" Target="../media/image119.emf"/><Relationship Id="rId3" Type="http://schemas.openxmlformats.org/officeDocument/2006/relationships/image" Target="../media/image109.emf"/><Relationship Id="rId7" Type="http://schemas.openxmlformats.org/officeDocument/2006/relationships/image" Target="../media/image113.emf"/><Relationship Id="rId12" Type="http://schemas.openxmlformats.org/officeDocument/2006/relationships/image" Target="../media/image1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emf"/><Relationship Id="rId11" Type="http://schemas.openxmlformats.org/officeDocument/2006/relationships/image" Target="../media/image117.emf"/><Relationship Id="rId5" Type="http://schemas.openxmlformats.org/officeDocument/2006/relationships/image" Target="../media/image111.emf"/><Relationship Id="rId10" Type="http://schemas.openxmlformats.org/officeDocument/2006/relationships/image" Target="../media/image116.emf"/><Relationship Id="rId4" Type="http://schemas.openxmlformats.org/officeDocument/2006/relationships/image" Target="../media/image110.emf"/><Relationship Id="rId9" Type="http://schemas.openxmlformats.org/officeDocument/2006/relationships/image" Target="../media/image115.tiff"/><Relationship Id="rId14" Type="http://schemas.openxmlformats.org/officeDocument/2006/relationships/image" Target="../media/image12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13" Type="http://schemas.openxmlformats.org/officeDocument/2006/relationships/image" Target="../media/image99.emf"/><Relationship Id="rId18" Type="http://schemas.openxmlformats.org/officeDocument/2006/relationships/image" Target="../media/image132.emf"/><Relationship Id="rId3" Type="http://schemas.openxmlformats.org/officeDocument/2006/relationships/image" Target="../media/image54.png"/><Relationship Id="rId7" Type="http://schemas.openxmlformats.org/officeDocument/2006/relationships/image" Target="../media/image124.emf"/><Relationship Id="rId12" Type="http://schemas.openxmlformats.org/officeDocument/2006/relationships/image" Target="../media/image127.emf"/><Relationship Id="rId17" Type="http://schemas.openxmlformats.org/officeDocument/2006/relationships/image" Target="../media/image131.em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emf"/><Relationship Id="rId11" Type="http://schemas.openxmlformats.org/officeDocument/2006/relationships/image" Target="../media/image126.emf"/><Relationship Id="rId5" Type="http://schemas.openxmlformats.org/officeDocument/2006/relationships/image" Target="../media/image122.emf"/><Relationship Id="rId15" Type="http://schemas.openxmlformats.org/officeDocument/2006/relationships/image" Target="../media/image129.emf"/><Relationship Id="rId10" Type="http://schemas.openxmlformats.org/officeDocument/2006/relationships/image" Target="../media/image98.emf"/><Relationship Id="rId19" Type="http://schemas.openxmlformats.org/officeDocument/2006/relationships/image" Target="../media/image133.emf"/><Relationship Id="rId4" Type="http://schemas.openxmlformats.org/officeDocument/2006/relationships/image" Target="../media/image121.emf"/><Relationship Id="rId9" Type="http://schemas.openxmlformats.org/officeDocument/2006/relationships/image" Target="../media/image97.emf"/><Relationship Id="rId14" Type="http://schemas.openxmlformats.org/officeDocument/2006/relationships/image" Target="../media/image12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13" Type="http://schemas.openxmlformats.org/officeDocument/2006/relationships/image" Target="../media/image143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12" Type="http://schemas.openxmlformats.org/officeDocument/2006/relationships/image" Target="../media/image142.em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emf"/><Relationship Id="rId11" Type="http://schemas.openxmlformats.org/officeDocument/2006/relationships/image" Target="../media/image141.emf"/><Relationship Id="rId5" Type="http://schemas.openxmlformats.org/officeDocument/2006/relationships/image" Target="../media/image136.emf"/><Relationship Id="rId15" Type="http://schemas.openxmlformats.org/officeDocument/2006/relationships/image" Target="../media/image145.emf"/><Relationship Id="rId10" Type="http://schemas.openxmlformats.org/officeDocument/2006/relationships/image" Target="../media/image62.png"/><Relationship Id="rId4" Type="http://schemas.openxmlformats.org/officeDocument/2006/relationships/image" Target="../media/image135.emf"/><Relationship Id="rId9" Type="http://schemas.openxmlformats.org/officeDocument/2006/relationships/image" Target="../media/image140.emf"/><Relationship Id="rId14" Type="http://schemas.openxmlformats.org/officeDocument/2006/relationships/image" Target="../media/image1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emf"/><Relationship Id="rId3" Type="http://schemas.openxmlformats.org/officeDocument/2006/relationships/tags" Target="../tags/tag7.xml"/><Relationship Id="rId7" Type="http://schemas.openxmlformats.org/officeDocument/2006/relationships/image" Target="../media/image148.png"/><Relationship Id="rId12" Type="http://schemas.openxmlformats.org/officeDocument/2006/relationships/image" Target="../media/image153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image" Target="../media/image152.emf"/><Relationship Id="rId5" Type="http://schemas.openxmlformats.org/officeDocument/2006/relationships/notesSlide" Target="../notesSlides/notesSlide23.xml"/><Relationship Id="rId10" Type="http://schemas.openxmlformats.org/officeDocument/2006/relationships/image" Target="../media/image151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50.emf"/><Relationship Id="rId14" Type="http://schemas.openxmlformats.org/officeDocument/2006/relationships/image" Target="../media/image15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emf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18.emf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emf"/><Relationship Id="rId2" Type="http://schemas.openxmlformats.org/officeDocument/2006/relationships/tags" Target="../tags/tag3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24" Type="http://schemas.openxmlformats.org/officeDocument/2006/relationships/image" Target="../media/image21.emf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emf"/><Relationship Id="rId10" Type="http://schemas.openxmlformats.org/officeDocument/2006/relationships/image" Target="../media/image7.png"/><Relationship Id="rId19" Type="http://schemas.openxmlformats.org/officeDocument/2006/relationships/image" Target="../media/image16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.png"/><Relationship Id="rId9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openxmlformats.org/officeDocument/2006/relationships/image" Target="../media/image33.png"/><Relationship Id="rId10" Type="http://schemas.openxmlformats.org/officeDocument/2006/relationships/image" Target="../media/image38.emf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emf"/><Relationship Id="rId11" Type="http://schemas.openxmlformats.org/officeDocument/2006/relationships/image" Target="../media/image49.png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Chapter 2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Coordinate Frames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6623" y="1532762"/>
            <a:ext cx="3545488" cy="3504216"/>
            <a:chOff x="3092450" y="1778000"/>
            <a:chExt cx="2863850" cy="2830513"/>
          </a:xfrm>
        </p:grpSpPr>
        <p:pic>
          <p:nvPicPr>
            <p:cNvPr id="32772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178752">
              <a:off x="3092450" y="1874712"/>
              <a:ext cx="2100704" cy="2733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3" name="Line 3"/>
            <p:cNvSpPr>
              <a:spLocks noChangeShapeType="1"/>
            </p:cNvSpPr>
            <p:nvPr/>
          </p:nvSpPr>
          <p:spPr bwMode="auto">
            <a:xfrm flipV="1">
              <a:off x="4556317" y="2320517"/>
              <a:ext cx="1106339" cy="7700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4" name="Line 6"/>
            <p:cNvSpPr>
              <a:spLocks noChangeShapeType="1"/>
            </p:cNvSpPr>
            <p:nvPr/>
          </p:nvSpPr>
          <p:spPr bwMode="auto">
            <a:xfrm flipH="1" flipV="1">
              <a:off x="4556316" y="3089026"/>
              <a:ext cx="784120" cy="1029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5" name="Line 8"/>
            <p:cNvSpPr>
              <a:spLocks noChangeShapeType="1"/>
            </p:cNvSpPr>
            <p:nvPr/>
          </p:nvSpPr>
          <p:spPr bwMode="auto">
            <a:xfrm flipV="1">
              <a:off x="4556317" y="1982310"/>
              <a:ext cx="0" cy="11051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76" name="Line 9"/>
            <p:cNvSpPr>
              <a:spLocks noChangeShapeType="1"/>
            </p:cNvSpPr>
            <p:nvPr/>
          </p:nvSpPr>
          <p:spPr bwMode="auto">
            <a:xfrm>
              <a:off x="4551555" y="3087441"/>
              <a:ext cx="12190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rc 20"/>
            <p:cNvSpPr/>
            <p:nvPr/>
          </p:nvSpPr>
          <p:spPr bwMode="auto">
            <a:xfrm>
              <a:off x="3798888" y="2341563"/>
              <a:ext cx="1506537" cy="1506537"/>
            </a:xfrm>
            <a:prstGeom prst="arc">
              <a:avLst>
                <a:gd name="adj1" fmla="val 16200000"/>
                <a:gd name="adj2" fmla="val 19545743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7550" y="1778000"/>
              <a:ext cx="749300" cy="1905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650" y="3378200"/>
              <a:ext cx="292100" cy="1778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28850"/>
              <a:ext cx="127000" cy="1651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900" y="2997200"/>
              <a:ext cx="152400" cy="1651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650" y="2190750"/>
              <a:ext cx="190500" cy="165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350" y="4070350"/>
              <a:ext cx="215900" cy="2032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Vehicle-1 Frame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E1F366-9827-9A48-BD9F-1B772771D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400" y="1956506"/>
            <a:ext cx="42926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9" name="Group 26"/>
          <p:cNvGrpSpPr>
            <a:grpSpLocks/>
          </p:cNvGrpSpPr>
          <p:nvPr/>
        </p:nvGrpSpPr>
        <p:grpSpPr bwMode="auto">
          <a:xfrm>
            <a:off x="220465" y="2216536"/>
            <a:ext cx="4745037" cy="2628900"/>
            <a:chOff x="1176872" y="2141538"/>
            <a:chExt cx="4744503" cy="2628876"/>
          </a:xfrm>
        </p:grpSpPr>
        <p:pic>
          <p:nvPicPr>
            <p:cNvPr id="34820" name="Picture 17" descr="testnew2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1228135">
              <a:off x="1176872" y="2836330"/>
              <a:ext cx="3388179" cy="922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21" name="Line 4"/>
            <p:cNvSpPr>
              <a:spLocks noChangeShapeType="1"/>
            </p:cNvSpPr>
            <p:nvPr/>
          </p:nvSpPr>
          <p:spPr bwMode="auto">
            <a:xfrm flipV="1">
              <a:off x="3944938" y="2483975"/>
              <a:ext cx="1938337" cy="719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2" name="Line 5"/>
            <p:cNvSpPr>
              <a:spLocks noChangeShapeType="1"/>
            </p:cNvSpPr>
            <p:nvPr/>
          </p:nvSpPr>
          <p:spPr bwMode="auto">
            <a:xfrm>
              <a:off x="3949700" y="3203250"/>
              <a:ext cx="552450" cy="15195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3" name="Line 7"/>
            <p:cNvSpPr>
              <a:spLocks noChangeShapeType="1"/>
            </p:cNvSpPr>
            <p:nvPr/>
          </p:nvSpPr>
          <p:spPr bwMode="auto">
            <a:xfrm>
              <a:off x="3959225" y="3203250"/>
              <a:ext cx="1962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24" name="Line 9"/>
            <p:cNvSpPr>
              <a:spLocks noChangeShapeType="1"/>
            </p:cNvSpPr>
            <p:nvPr/>
          </p:nvSpPr>
          <p:spPr bwMode="auto">
            <a:xfrm>
              <a:off x="3949700" y="3203250"/>
              <a:ext cx="4763" cy="15671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rc 22"/>
            <p:cNvSpPr/>
            <p:nvPr/>
          </p:nvSpPr>
          <p:spPr bwMode="auto">
            <a:xfrm>
              <a:off x="2895941" y="2141538"/>
              <a:ext cx="2115900" cy="2117706"/>
            </a:xfrm>
            <a:prstGeom prst="arc">
              <a:avLst>
                <a:gd name="adj1" fmla="val 20346702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4826" name="Picture 19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49838" y="2935288"/>
              <a:ext cx="127000" cy="16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7" name="Picture 20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132263" y="3384550"/>
              <a:ext cx="3556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8" name="Picture 21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588000" y="2279650"/>
              <a:ext cx="2540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29" name="Picture 23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60888" y="4419600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0" name="Picture 24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48063" y="4560888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31" name="Picture 25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645150" y="3278188"/>
              <a:ext cx="2540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Vehicle-2 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C41321-47C4-F34D-B0F3-F090AA8E3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137" y="2347963"/>
            <a:ext cx="42164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5" name="Group 29"/>
          <p:cNvGrpSpPr>
            <a:grpSpLocks/>
          </p:cNvGrpSpPr>
          <p:nvPr/>
        </p:nvGrpSpPr>
        <p:grpSpPr bwMode="auto">
          <a:xfrm>
            <a:off x="597267" y="1855052"/>
            <a:ext cx="4624529" cy="3028419"/>
            <a:chOff x="2917296" y="2393950"/>
            <a:chExt cx="3853390" cy="2524656"/>
          </a:xfrm>
        </p:grpSpPr>
        <p:pic>
          <p:nvPicPr>
            <p:cNvPr id="38916" name="Picture 15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1253380">
              <a:off x="3056393" y="2837199"/>
              <a:ext cx="3714293" cy="6474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17" name="Line 4"/>
            <p:cNvSpPr>
              <a:spLocks noChangeShapeType="1"/>
            </p:cNvSpPr>
            <p:nvPr/>
          </p:nvSpPr>
          <p:spPr bwMode="auto">
            <a:xfrm flipV="1">
              <a:off x="3056974" y="3329510"/>
              <a:ext cx="1928568" cy="7572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8" name="Line 5"/>
            <p:cNvSpPr>
              <a:spLocks noChangeShapeType="1"/>
            </p:cNvSpPr>
            <p:nvPr/>
          </p:nvSpPr>
          <p:spPr bwMode="auto">
            <a:xfrm>
              <a:off x="4988187" y="3323690"/>
              <a:ext cx="604761" cy="15240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6"/>
            <p:cNvSpPr>
              <a:spLocks noChangeShapeType="1"/>
            </p:cNvSpPr>
            <p:nvPr/>
          </p:nvSpPr>
          <p:spPr bwMode="auto">
            <a:xfrm>
              <a:off x="2931047" y="3324219"/>
              <a:ext cx="20523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Line 7"/>
            <p:cNvSpPr>
              <a:spLocks noChangeShapeType="1"/>
            </p:cNvSpPr>
            <p:nvPr/>
          </p:nvSpPr>
          <p:spPr bwMode="auto">
            <a:xfrm>
              <a:off x="4985013" y="3321044"/>
              <a:ext cx="4762" cy="1595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Arc 20"/>
            <p:cNvSpPr/>
            <p:nvPr/>
          </p:nvSpPr>
          <p:spPr bwMode="auto">
            <a:xfrm>
              <a:off x="4055221" y="2393950"/>
              <a:ext cx="1866387" cy="1867293"/>
            </a:xfrm>
            <a:prstGeom prst="arc">
              <a:avLst>
                <a:gd name="adj1" fmla="val 9502517"/>
                <a:gd name="adj2" fmla="val 10800000"/>
              </a:avLst>
            </a:prstGeom>
            <a:ln w="12700">
              <a:solidFill>
                <a:schemeClr val="tx1"/>
              </a:solidFill>
              <a:headEnd type="triangle" w="med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8922" name="Picture 22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65788" y="4614863"/>
              <a:ext cx="2159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3" name="Picture 24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97400" y="4715406"/>
              <a:ext cx="3048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4" name="Picture 25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17296" y="293846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5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052763" y="4132263"/>
              <a:ext cx="1778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6" name="Picture 27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860800" y="3422650"/>
              <a:ext cx="1524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27" name="Picture 28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158316" y="3405188"/>
              <a:ext cx="266700" cy="21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73A0B-8C8A-8940-863F-DBE0515E1F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2245711"/>
            <a:ext cx="42672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Inertial Frame to Body Frame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C1D1B-6F51-354E-9002-9B9C5B654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390"/>
            <a:ext cx="9144000" cy="403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3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1" name="Group 36"/>
          <p:cNvGrpSpPr>
            <a:grpSpLocks/>
          </p:cNvGrpSpPr>
          <p:nvPr/>
        </p:nvGrpSpPr>
        <p:grpSpPr bwMode="auto">
          <a:xfrm>
            <a:off x="375788" y="2054086"/>
            <a:ext cx="4895916" cy="2970763"/>
            <a:chOff x="766793" y="994787"/>
            <a:chExt cx="7581870" cy="4601683"/>
          </a:xfrm>
        </p:grpSpPr>
        <p:pic>
          <p:nvPicPr>
            <p:cNvPr id="27" name="Picture 26" descr="testnew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793" y="994787"/>
              <a:ext cx="6297151" cy="3945996"/>
            </a:xfrm>
            <a:prstGeom prst="rect">
              <a:avLst/>
            </a:prstGeom>
            <a:scene3d>
              <a:camera prst="orthographicFront">
                <a:rot lat="0" lon="0" rev="21540000"/>
              </a:camera>
              <a:lightRig rig="threePt" dir="t"/>
            </a:scene3d>
          </p:spPr>
        </p:pic>
        <p:sp>
          <p:nvSpPr>
            <p:cNvPr id="43013" name="Line 3"/>
            <p:cNvSpPr>
              <a:spLocks noChangeShapeType="1"/>
            </p:cNvSpPr>
            <p:nvPr/>
          </p:nvSpPr>
          <p:spPr bwMode="auto">
            <a:xfrm rot="20903680" flipV="1">
              <a:off x="4965953" y="3176359"/>
              <a:ext cx="2490993" cy="492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4" name="Line 4"/>
            <p:cNvSpPr>
              <a:spLocks noChangeShapeType="1"/>
            </p:cNvSpPr>
            <p:nvPr/>
          </p:nvSpPr>
          <p:spPr bwMode="auto">
            <a:xfrm rot="-696320">
              <a:off x="5220044" y="3443659"/>
              <a:ext cx="59794" cy="21463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5" name="Line 5"/>
            <p:cNvSpPr>
              <a:spLocks noChangeShapeType="1"/>
            </p:cNvSpPr>
            <p:nvPr/>
          </p:nvSpPr>
          <p:spPr bwMode="auto">
            <a:xfrm rot="-696320" flipH="1" flipV="1">
              <a:off x="3447140" y="1958952"/>
              <a:ext cx="1398344" cy="1669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6" name="Line 6"/>
            <p:cNvSpPr>
              <a:spLocks noChangeShapeType="1"/>
            </p:cNvSpPr>
            <p:nvPr/>
          </p:nvSpPr>
          <p:spPr bwMode="auto">
            <a:xfrm rot="60887" flipV="1">
              <a:off x="5000075" y="3460562"/>
              <a:ext cx="2429882" cy="3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7" name="Line 7"/>
            <p:cNvSpPr>
              <a:spLocks noChangeShapeType="1"/>
            </p:cNvSpPr>
            <p:nvPr/>
          </p:nvSpPr>
          <p:spPr bwMode="auto">
            <a:xfrm rot="60887">
              <a:off x="4981830" y="3475830"/>
              <a:ext cx="4763" cy="21206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8" name="Line 17"/>
            <p:cNvSpPr>
              <a:spLocks noChangeShapeType="1"/>
            </p:cNvSpPr>
            <p:nvPr/>
          </p:nvSpPr>
          <p:spPr bwMode="auto">
            <a:xfrm>
              <a:off x="5005117" y="3476888"/>
              <a:ext cx="3343546" cy="4327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19" name="Line 19"/>
            <p:cNvSpPr>
              <a:spLocks noChangeShapeType="1"/>
            </p:cNvSpPr>
            <p:nvPr/>
          </p:nvSpPr>
          <p:spPr bwMode="auto">
            <a:xfrm flipV="1">
              <a:off x="7133598" y="3483766"/>
              <a:ext cx="283656" cy="270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0" name="Line 20"/>
            <p:cNvSpPr>
              <a:spLocks noChangeShapeType="1"/>
            </p:cNvSpPr>
            <p:nvPr/>
          </p:nvSpPr>
          <p:spPr bwMode="auto">
            <a:xfrm>
              <a:off x="7426780" y="2936676"/>
              <a:ext cx="0" cy="5380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1" name="Line 21"/>
            <p:cNvSpPr>
              <a:spLocks noChangeShapeType="1"/>
            </p:cNvSpPr>
            <p:nvPr/>
          </p:nvSpPr>
          <p:spPr bwMode="auto">
            <a:xfrm flipH="1">
              <a:off x="7182285" y="3485883"/>
              <a:ext cx="66680" cy="666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2" name="Line 22"/>
            <p:cNvSpPr>
              <a:spLocks noChangeShapeType="1"/>
            </p:cNvSpPr>
            <p:nvPr/>
          </p:nvSpPr>
          <p:spPr bwMode="auto">
            <a:xfrm>
              <a:off x="7187049" y="3557313"/>
              <a:ext cx="1428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3" name="Line 23"/>
            <p:cNvSpPr>
              <a:spLocks noChangeShapeType="1"/>
            </p:cNvSpPr>
            <p:nvPr/>
          </p:nvSpPr>
          <p:spPr bwMode="auto">
            <a:xfrm>
              <a:off x="7253729" y="3328741"/>
              <a:ext cx="0" cy="1523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4" name="Line 24"/>
            <p:cNvSpPr>
              <a:spLocks noChangeShapeType="1"/>
            </p:cNvSpPr>
            <p:nvPr/>
          </p:nvSpPr>
          <p:spPr bwMode="auto">
            <a:xfrm>
              <a:off x="7253729" y="3323978"/>
              <a:ext cx="17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Arc 38"/>
            <p:cNvSpPr/>
            <p:nvPr/>
          </p:nvSpPr>
          <p:spPr bwMode="auto">
            <a:xfrm>
              <a:off x="3294083" y="2049141"/>
              <a:ext cx="3367074" cy="2869303"/>
            </a:xfrm>
            <a:prstGeom prst="arc">
              <a:avLst>
                <a:gd name="adj1" fmla="val 20843323"/>
                <a:gd name="adj2" fmla="val 13483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0" name="Arc 39"/>
            <p:cNvSpPr/>
            <p:nvPr/>
          </p:nvSpPr>
          <p:spPr bwMode="auto">
            <a:xfrm>
              <a:off x="3294083" y="2049141"/>
              <a:ext cx="3367074" cy="2869303"/>
            </a:xfrm>
            <a:prstGeom prst="arc">
              <a:avLst>
                <a:gd name="adj1" fmla="val 4543047"/>
                <a:gd name="adj2" fmla="val 5409186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pic>
          <p:nvPicPr>
            <p:cNvPr id="43027" name="Picture 28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08348" y="3181350"/>
              <a:ext cx="2159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28" name="Picture 29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09780" y="3997618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29" name="Picture 30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486437" y="3320348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0" name="Picture 31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99507" y="5342413"/>
              <a:ext cx="3048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1" name="Picture 32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584825" y="5261633"/>
              <a:ext cx="3048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2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149703" y="2574925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3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400331" y="2171655"/>
              <a:ext cx="9017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34" name="Picture 35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80979" y="5018550"/>
              <a:ext cx="2159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388"/>
            <a:ext cx="8363548" cy="726831"/>
          </a:xfrm>
        </p:spPr>
        <p:txBody>
          <a:bodyPr/>
          <a:lstStyle/>
          <a:p>
            <a:r>
              <a:rPr lang="en-US" dirty="0"/>
              <a:t>Stability Frame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02653" y="4687796"/>
            <a:ext cx="3739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Stability frame helps us rigorously </a:t>
            </a:r>
          </a:p>
          <a:p>
            <a:r>
              <a:rPr lang="en-US" dirty="0"/>
              <a:t>define angle of attack and is useful </a:t>
            </a:r>
          </a:p>
          <a:p>
            <a:r>
              <a:rPr lang="en-US" dirty="0"/>
              <a:t>for analyzing stability of aircraft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85537" y="1672371"/>
            <a:ext cx="1953948" cy="276999"/>
            <a:chOff x="4714930" y="1358667"/>
            <a:chExt cx="1953948" cy="276999"/>
          </a:xfrm>
        </p:grpSpPr>
        <p:sp>
          <p:nvSpPr>
            <p:cNvPr id="30" name="TextBox 29"/>
            <p:cNvSpPr txBox="1"/>
            <p:nvPr/>
          </p:nvSpPr>
          <p:spPr>
            <a:xfrm>
              <a:off x="4714930" y="1358667"/>
              <a:ext cx="165782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Right-handed rotation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369424" y="1515811"/>
              <a:ext cx="299454" cy="7927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37704" y="5809680"/>
            <a:ext cx="7998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Angle of attack defined as a positive RH rotation from stability to body frame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1CF5F-178D-A549-810F-91BB6F0F29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7871" y="1939255"/>
            <a:ext cx="4178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36"/>
          <p:cNvGrpSpPr>
            <a:grpSpLocks/>
          </p:cNvGrpSpPr>
          <p:nvPr/>
        </p:nvGrpSpPr>
        <p:grpSpPr bwMode="auto">
          <a:xfrm>
            <a:off x="363993" y="809058"/>
            <a:ext cx="4270032" cy="3215128"/>
            <a:chOff x="373285" y="581692"/>
            <a:chExt cx="7126065" cy="5365613"/>
          </a:xfrm>
        </p:grpSpPr>
        <p:pic>
          <p:nvPicPr>
            <p:cNvPr id="47108" name="Picture 24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09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27" name="Arc 26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7118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120" name="Picture 27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1" name="Picture 28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2" name="Picture 29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3" name="Picture 30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4" name="Picture 31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5" name="Picture 32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6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7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8" name="Picture 35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66" y="144364"/>
            <a:ext cx="8229600" cy="726831"/>
          </a:xfrm>
        </p:spPr>
        <p:txBody>
          <a:bodyPr/>
          <a:lstStyle/>
          <a:p>
            <a:r>
              <a:rPr lang="en-US" dirty="0"/>
              <a:t>Wind Frame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50" y="1453388"/>
            <a:ext cx="3365500" cy="914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36" y="2602259"/>
            <a:ext cx="1638300" cy="266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2" y="4289012"/>
            <a:ext cx="5257751" cy="20061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36"/>
          <p:cNvGrpSpPr>
            <a:grpSpLocks/>
          </p:cNvGrpSpPr>
          <p:nvPr/>
        </p:nvGrpSpPr>
        <p:grpSpPr bwMode="auto">
          <a:xfrm>
            <a:off x="363993" y="933577"/>
            <a:ext cx="4135469" cy="3113809"/>
            <a:chOff x="373285" y="581692"/>
            <a:chExt cx="7126065" cy="5365613"/>
          </a:xfrm>
        </p:grpSpPr>
        <p:pic>
          <p:nvPicPr>
            <p:cNvPr id="47108" name="Picture 24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109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0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1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2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3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4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rc 21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27" name="Arc 26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47118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7120" name="Picture 27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1" name="Picture 28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2" name="Picture 29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3" name="Picture 30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4" name="Picture 31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5" name="Picture 32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6" name="Picture 33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7" name="Picture 34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28" name="Picture 35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66" y="144364"/>
            <a:ext cx="8229600" cy="726831"/>
          </a:xfrm>
        </p:spPr>
        <p:txBody>
          <a:bodyPr/>
          <a:lstStyle/>
          <a:p>
            <a:r>
              <a:rPr lang="en-US" dirty="0"/>
              <a:t>Wind Frame (continued)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30" y="5155125"/>
            <a:ext cx="7150100" cy="9144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28805" y="1399049"/>
            <a:ext cx="3768980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/>
              <a:t>Wind frame helps us rigorously </a:t>
            </a:r>
            <a:br>
              <a:rPr lang="en-US" dirty="0"/>
            </a:br>
            <a:r>
              <a:rPr lang="en-US" dirty="0"/>
              <a:t>define side-slip angle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/>
              <a:t>Forces and moments are most</a:t>
            </a:r>
            <a:br>
              <a:rPr lang="en-US" dirty="0"/>
            </a:br>
            <a:r>
              <a:rPr lang="en-US" dirty="0"/>
              <a:t>naturally defined in wind frame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en-US" dirty="0"/>
              <a:t>Side-slip angle is nominally zero</a:t>
            </a:r>
            <a:br>
              <a:rPr lang="en-US" dirty="0"/>
            </a:br>
            <a:r>
              <a:rPr lang="en-US" dirty="0"/>
              <a:t>for tailed aircraft</a:t>
            </a:r>
          </a:p>
        </p:txBody>
      </p:sp>
    </p:spTree>
    <p:extLst>
      <p:ext uri="{BB962C8B-B14F-4D97-AF65-F5344CB8AC3E}">
        <p14:creationId xmlns:p14="http://schemas.microsoft.com/office/powerpoint/2010/main" val="342804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9272" y="1219572"/>
            <a:ext cx="4308963" cy="3542893"/>
            <a:chOff x="1661761" y="1121834"/>
            <a:chExt cx="5785202" cy="4756679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4906963" y="1249363"/>
              <a:ext cx="1943100" cy="2921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5" name="TextBox 53"/>
            <p:cNvSpPr txBox="1">
              <a:spLocks noChangeArrowheads="1"/>
            </p:cNvSpPr>
            <p:nvPr/>
          </p:nvSpPr>
          <p:spPr bwMode="auto">
            <a:xfrm>
              <a:off x="5207754" y="4720705"/>
              <a:ext cx="1241593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  <a:ea typeface="Calibri" charset="0"/>
                  <a:cs typeface="Calibri" charset="0"/>
                </a:rPr>
                <a:t>ground track</a:t>
              </a: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 rot="10800000">
              <a:off x="5029200" y="4325938"/>
              <a:ext cx="490538" cy="45402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 bwMode="auto">
            <a:xfrm>
              <a:off x="1765300" y="2527300"/>
              <a:ext cx="5681663" cy="3351213"/>
            </a:xfrm>
            <a:custGeom>
              <a:avLst/>
              <a:gdLst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133" h="3350683">
                  <a:moveTo>
                    <a:pt x="0" y="3350683"/>
                  </a:moveTo>
                  <a:cubicBezTo>
                    <a:pt x="198966" y="2912533"/>
                    <a:pt x="397933" y="2499783"/>
                    <a:pt x="787400" y="2245783"/>
                  </a:cubicBezTo>
                  <a:cubicBezTo>
                    <a:pt x="1176867" y="1991783"/>
                    <a:pt x="1729317" y="1873250"/>
                    <a:pt x="2336800" y="1826683"/>
                  </a:cubicBezTo>
                  <a:cubicBezTo>
                    <a:pt x="2931583" y="1792816"/>
                    <a:pt x="3685117" y="1847850"/>
                    <a:pt x="4203700" y="1585383"/>
                  </a:cubicBezTo>
                  <a:cubicBezTo>
                    <a:pt x="4722283" y="1322916"/>
                    <a:pt x="5215467" y="503766"/>
                    <a:pt x="5448300" y="251883"/>
                  </a:cubicBezTo>
                  <a:cubicBezTo>
                    <a:pt x="5681133" y="0"/>
                    <a:pt x="5600700" y="74083"/>
                    <a:pt x="5600700" y="74083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1864519" y="1802607"/>
              <a:ext cx="3633787" cy="24765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443163" y="1541463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173" name="Picture 32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9206568">
              <a:off x="1661761" y="4211649"/>
              <a:ext cx="1266935" cy="1648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49" y="1121834"/>
              <a:ext cx="393700" cy="2286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217" y="2719916"/>
              <a:ext cx="342900" cy="2667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667" y="1706034"/>
              <a:ext cx="355600" cy="2286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Airspeed, Wind Speed, Ground Speed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1221826"/>
            <a:ext cx="1701800" cy="2540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1766989"/>
            <a:ext cx="1244600" cy="914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2972551"/>
            <a:ext cx="3797300" cy="914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4178113"/>
            <a:ext cx="1371600" cy="9144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90" y="5383676"/>
            <a:ext cx="29718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10323" y="1730091"/>
            <a:ext cx="186977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a/c </a:t>
            </a:r>
            <a:r>
              <a:rPr lang="en-US" sz="1200" dirty="0" err="1"/>
              <a:t>wrt</a:t>
            </a:r>
            <a:r>
              <a:rPr lang="en-US" sz="1200" dirty="0"/>
              <a:t> to inertial frame</a:t>
            </a:r>
          </a:p>
          <a:p>
            <a:r>
              <a:rPr lang="en-US" sz="1200" dirty="0"/>
              <a:t>expressed in body frame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99685" y="2560352"/>
            <a:ext cx="1869773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wind </a:t>
            </a:r>
            <a:r>
              <a:rPr lang="en-US" sz="1200" dirty="0" err="1"/>
              <a:t>wrt</a:t>
            </a:r>
            <a:r>
              <a:rPr lang="en-US" sz="1200" dirty="0"/>
              <a:t> to inertial frame</a:t>
            </a:r>
          </a:p>
          <a:p>
            <a:r>
              <a:rPr lang="en-US" sz="1200" dirty="0"/>
              <a:t>expressed in body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04882" y="5612978"/>
            <a:ext cx="1869773" cy="461665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a/c </a:t>
            </a:r>
            <a:r>
              <a:rPr lang="en-US" sz="1200" dirty="0" err="1"/>
              <a:t>wrt</a:t>
            </a:r>
            <a:r>
              <a:rPr lang="en-US" sz="1200" dirty="0"/>
              <a:t> to surrounding air</a:t>
            </a:r>
          </a:p>
          <a:p>
            <a:r>
              <a:rPr lang="en-US" sz="1200" dirty="0"/>
              <a:t>expressed in body frame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6461402" y="1960924"/>
            <a:ext cx="248921" cy="1069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24" idx="1"/>
          </p:cNvCxnSpPr>
          <p:nvPr/>
        </p:nvCxnSpPr>
        <p:spPr>
          <a:xfrm flipH="1">
            <a:off x="6495726" y="2791185"/>
            <a:ext cx="203959" cy="1347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6" idx="3"/>
          </p:cNvCxnSpPr>
          <p:nvPr/>
        </p:nvCxnSpPr>
        <p:spPr>
          <a:xfrm flipV="1">
            <a:off x="4774655" y="5843351"/>
            <a:ext cx="322388" cy="46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646"/>
            <a:ext cx="8229600" cy="726831"/>
          </a:xfrm>
        </p:spPr>
        <p:txBody>
          <a:bodyPr/>
          <a:lstStyle/>
          <a:p>
            <a:r>
              <a:rPr lang="en-US" sz="3200" dirty="0"/>
              <a:t>Airspeed, Angle of Attack, Sideslip Angle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13" y="987048"/>
            <a:ext cx="6083300" cy="1930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94" y="3128936"/>
            <a:ext cx="2806700" cy="914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75" y="4358287"/>
            <a:ext cx="3314700" cy="1917700"/>
          </a:xfrm>
          <a:prstGeom prst="rect">
            <a:avLst/>
          </a:prstGeom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700498" y="3513525"/>
            <a:ext cx="3337570" cy="2513029"/>
            <a:chOff x="373285" y="581692"/>
            <a:chExt cx="7126065" cy="5365613"/>
          </a:xfrm>
        </p:grpSpPr>
        <p:pic>
          <p:nvPicPr>
            <p:cNvPr id="7" name="Picture 24" descr="testnew1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6" name="Arc 15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7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8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9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0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31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2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33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4" descr="latex-image-1.pdf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5" descr="latex-image-1.pdf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50331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646"/>
            <a:ext cx="8229600" cy="726831"/>
          </a:xfrm>
        </p:spPr>
        <p:txBody>
          <a:bodyPr/>
          <a:lstStyle/>
          <a:p>
            <a:r>
              <a:rPr lang="en-US" sz="3200" dirty="0"/>
              <a:t>Airspeed, Angle of Attack, Sideslip Angle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13" y="987048"/>
            <a:ext cx="6083300" cy="19304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94" y="3128936"/>
            <a:ext cx="2806700" cy="914400"/>
          </a:xfrm>
          <a:prstGeom prst="rect">
            <a:avLst/>
          </a:prstGeom>
        </p:spPr>
      </p:pic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700498" y="3513525"/>
            <a:ext cx="3337570" cy="2513029"/>
            <a:chOff x="373285" y="581692"/>
            <a:chExt cx="7126065" cy="5365613"/>
          </a:xfrm>
        </p:grpSpPr>
        <p:pic>
          <p:nvPicPr>
            <p:cNvPr id="7" name="Picture 24" descr="testnew1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52846">
              <a:off x="373285" y="581692"/>
              <a:ext cx="5259783" cy="3368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4542691" y="3184201"/>
              <a:ext cx="2861336" cy="6122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4962640" y="3547251"/>
              <a:ext cx="1852275" cy="15919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4540249" y="3187700"/>
              <a:ext cx="2864681" cy="13047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7396766" y="3789939"/>
              <a:ext cx="0" cy="6927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6831847" y="4489276"/>
              <a:ext cx="565145" cy="6498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H="1">
              <a:off x="3149599" y="3181026"/>
              <a:ext cx="1386737" cy="17795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2504097" y="3184201"/>
              <a:ext cx="2032240" cy="13549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Arc 14"/>
            <p:cNvSpPr/>
            <p:nvPr/>
          </p:nvSpPr>
          <p:spPr bwMode="auto">
            <a:xfrm>
              <a:off x="2241714" y="1640528"/>
              <a:ext cx="4644880" cy="3165394"/>
            </a:xfrm>
            <a:prstGeom prst="arc">
              <a:avLst>
                <a:gd name="adj1" fmla="val 7781388"/>
                <a:gd name="adj2" fmla="val 8883952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6" name="Arc 15"/>
            <p:cNvSpPr/>
            <p:nvPr/>
          </p:nvSpPr>
          <p:spPr bwMode="auto">
            <a:xfrm>
              <a:off x="2441733" y="1797686"/>
              <a:ext cx="4149596" cy="2825678"/>
            </a:xfrm>
            <a:prstGeom prst="arc">
              <a:avLst>
                <a:gd name="adj1" fmla="val 1417777"/>
                <a:gd name="adj2" fmla="val 2366484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  </a:t>
              </a:r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4540249" y="3188737"/>
              <a:ext cx="2959101" cy="25431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16200000" flipH="1">
              <a:off x="3397371" y="4318573"/>
              <a:ext cx="2314516" cy="3174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7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256372" y="424233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8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226331" y="4859337"/>
              <a:ext cx="25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9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669896" y="5283730"/>
              <a:ext cx="10922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0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210829" y="4944533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31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12517" y="3342217"/>
              <a:ext cx="215900" cy="292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2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098116" y="4131733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33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64379" y="4486804"/>
              <a:ext cx="2159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4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038446" y="5667905"/>
              <a:ext cx="4191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35" descr="latex-image-1.pdf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004050" y="4004733"/>
              <a:ext cx="2159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1536" y="4376055"/>
            <a:ext cx="2806700" cy="19177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43879" y="571576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36435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62221"/>
            <a:ext cx="8229600" cy="5450454"/>
          </a:xfrm>
        </p:spPr>
        <p:txBody>
          <a:bodyPr/>
          <a:lstStyle/>
          <a:p>
            <a:r>
              <a:rPr lang="en-US" sz="2400" dirty="0"/>
              <a:t>In guidance and control of aircraft, reference frames are an essential idea</a:t>
            </a:r>
            <a:endParaRPr lang="en-US" sz="2400" i="1" dirty="0"/>
          </a:p>
          <a:p>
            <a:r>
              <a:rPr lang="en-US" sz="2400" dirty="0"/>
              <a:t>Describe relative position and orientation of objects</a:t>
            </a:r>
          </a:p>
          <a:p>
            <a:pPr lvl="1"/>
            <a:r>
              <a:rPr lang="en-US" sz="2000" dirty="0"/>
              <a:t>Aircraft relative to direction of wind</a:t>
            </a:r>
          </a:p>
          <a:p>
            <a:pPr lvl="1"/>
            <a:r>
              <a:rPr lang="en-US" sz="2000" dirty="0"/>
              <a:t>Camera relative to aircraft</a:t>
            </a:r>
          </a:p>
          <a:p>
            <a:pPr lvl="1"/>
            <a:r>
              <a:rPr lang="en-US" sz="2000" dirty="0"/>
              <a:t>Aircraft relative to inertial frame</a:t>
            </a:r>
          </a:p>
          <a:p>
            <a:r>
              <a:rPr lang="en-US" sz="2400" dirty="0"/>
              <a:t>Quantities most easily calculated or described in a specific reference frames:</a:t>
            </a:r>
          </a:p>
          <a:p>
            <a:pPr lvl="1"/>
            <a:r>
              <a:rPr lang="en-US" sz="2000" dirty="0"/>
              <a:t>Newton’s law</a:t>
            </a:r>
          </a:p>
          <a:p>
            <a:pPr lvl="1"/>
            <a:r>
              <a:rPr lang="en-US" sz="2000" dirty="0"/>
              <a:t>Aircraft attitude</a:t>
            </a:r>
          </a:p>
          <a:p>
            <a:pPr lvl="1"/>
            <a:r>
              <a:rPr lang="en-US" sz="2000" dirty="0"/>
              <a:t>Aerodynamic forces/torques</a:t>
            </a:r>
          </a:p>
          <a:p>
            <a:pPr lvl="1"/>
            <a:r>
              <a:rPr lang="en-US" sz="2000" dirty="0"/>
              <a:t>Accelerometers, rate gyros</a:t>
            </a:r>
          </a:p>
          <a:p>
            <a:pPr lvl="1"/>
            <a:r>
              <a:rPr lang="en-US" sz="2000" dirty="0"/>
              <a:t>GPS</a:t>
            </a:r>
          </a:p>
          <a:p>
            <a:pPr lvl="1"/>
            <a:r>
              <a:rPr lang="en-US" sz="2000" dirty="0"/>
              <a:t>Mission requirements</a:t>
            </a:r>
          </a:p>
          <a:p>
            <a:pPr lvl="1"/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575969" y="4457752"/>
            <a:ext cx="30455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Must know how to transform</a:t>
            </a:r>
          </a:p>
          <a:p>
            <a:r>
              <a:rPr lang="en-US" dirty="0"/>
              <a:t>between different reference</a:t>
            </a:r>
          </a:p>
          <a:p>
            <a:r>
              <a:rPr lang="en-US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1959428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21753" y="0"/>
            <a:ext cx="7693912" cy="6227832"/>
            <a:chOff x="1700213" y="184150"/>
            <a:chExt cx="6081712" cy="4922838"/>
          </a:xfrm>
        </p:grpSpPr>
        <p:sp>
          <p:nvSpPr>
            <p:cNvPr id="27653" name="Freeform 8"/>
            <p:cNvSpPr>
              <a:spLocks/>
            </p:cNvSpPr>
            <p:nvPr/>
          </p:nvSpPr>
          <p:spPr bwMode="auto">
            <a:xfrm>
              <a:off x="4117303" y="4305466"/>
              <a:ext cx="3556031" cy="493733"/>
            </a:xfrm>
            <a:custGeom>
              <a:avLst/>
              <a:gdLst>
                <a:gd name="T0" fmla="*/ 0 w 1992"/>
                <a:gd name="T1" fmla="*/ 2147483647 h 311"/>
                <a:gd name="T2" fmla="*/ 2147483647 w 1992"/>
                <a:gd name="T3" fmla="*/ 2147483647 h 311"/>
                <a:gd name="T4" fmla="*/ 2147483647 w 1992"/>
                <a:gd name="T5" fmla="*/ 2147483647 h 311"/>
                <a:gd name="T6" fmla="*/ 2147483647 w 1992"/>
                <a:gd name="T7" fmla="*/ 2147483647 h 311"/>
                <a:gd name="T8" fmla="*/ 2147483647 w 1992"/>
                <a:gd name="T9" fmla="*/ 2147483647 h 311"/>
                <a:gd name="T10" fmla="*/ 2147483647 w 1992"/>
                <a:gd name="T11" fmla="*/ 0 h 3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92"/>
                <a:gd name="T19" fmla="*/ 0 h 311"/>
                <a:gd name="T20" fmla="*/ 1992 w 1992"/>
                <a:gd name="T21" fmla="*/ 311 h 3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92" h="311">
                  <a:moveTo>
                    <a:pt x="0" y="304"/>
                  </a:moveTo>
                  <a:cubicBezTo>
                    <a:pt x="31" y="281"/>
                    <a:pt x="63" y="259"/>
                    <a:pt x="120" y="240"/>
                  </a:cubicBezTo>
                  <a:cubicBezTo>
                    <a:pt x="177" y="221"/>
                    <a:pt x="251" y="193"/>
                    <a:pt x="344" y="192"/>
                  </a:cubicBezTo>
                  <a:cubicBezTo>
                    <a:pt x="437" y="191"/>
                    <a:pt x="495" y="219"/>
                    <a:pt x="680" y="232"/>
                  </a:cubicBezTo>
                  <a:cubicBezTo>
                    <a:pt x="865" y="245"/>
                    <a:pt x="1237" y="311"/>
                    <a:pt x="1456" y="272"/>
                  </a:cubicBezTo>
                  <a:cubicBezTo>
                    <a:pt x="1675" y="233"/>
                    <a:pt x="1903" y="45"/>
                    <a:pt x="1992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4" name="Line 9"/>
            <p:cNvSpPr>
              <a:spLocks noChangeShapeType="1"/>
            </p:cNvSpPr>
            <p:nvPr/>
          </p:nvSpPr>
          <p:spPr bwMode="auto">
            <a:xfrm>
              <a:off x="4517357" y="2133601"/>
              <a:ext cx="0" cy="24830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55" name="Text Box 15"/>
            <p:cNvSpPr txBox="1">
              <a:spLocks noChangeArrowheads="1"/>
            </p:cNvSpPr>
            <p:nvPr/>
          </p:nvSpPr>
          <p:spPr bwMode="auto">
            <a:xfrm>
              <a:off x="4317330" y="4799199"/>
              <a:ext cx="2643407" cy="307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Flight path projected onto ground</a:t>
              </a:r>
            </a:p>
          </p:txBody>
        </p:sp>
        <p:sp>
          <p:nvSpPr>
            <p:cNvPr id="27661" name="Line 20"/>
            <p:cNvSpPr>
              <a:spLocks noChangeShapeType="1"/>
            </p:cNvSpPr>
            <p:nvPr/>
          </p:nvSpPr>
          <p:spPr bwMode="auto">
            <a:xfrm flipV="1">
              <a:off x="4505325" y="1911350"/>
              <a:ext cx="1352550" cy="22225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27664" name="Line 24"/>
            <p:cNvSpPr>
              <a:spLocks noChangeShapeType="1"/>
            </p:cNvSpPr>
            <p:nvPr/>
          </p:nvSpPr>
          <p:spPr bwMode="auto">
            <a:xfrm flipH="1" flipV="1">
              <a:off x="5854700" y="1358900"/>
              <a:ext cx="3175" cy="55245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latin typeface="Arial" pitchFamily="-111" charset="0"/>
                <a:ea typeface="Arial" pitchFamily="-111" charset="0"/>
                <a:cs typeface="Arial" pitchFamily="-111" charset="0"/>
              </a:endParaRPr>
            </a:p>
          </p:txBody>
        </p:sp>
        <p:sp>
          <p:nvSpPr>
            <p:cNvPr id="43" name="Arc 42"/>
            <p:cNvSpPr/>
            <p:nvPr/>
          </p:nvSpPr>
          <p:spPr bwMode="auto">
            <a:xfrm>
              <a:off x="3514725" y="1333500"/>
              <a:ext cx="1670050" cy="1428750"/>
            </a:xfrm>
            <a:prstGeom prst="arc">
              <a:avLst>
                <a:gd name="adj1" fmla="val 20453355"/>
                <a:gd name="adj2" fmla="val 2151607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V="1">
              <a:off x="1701800" y="3181350"/>
              <a:ext cx="784225" cy="33813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>
              <a:off x="1701800" y="3519488"/>
              <a:ext cx="809625" cy="19526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auto">
            <a:xfrm rot="16200000" flipH="1">
              <a:off x="1345407" y="3875881"/>
              <a:ext cx="715962" cy="31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47"/>
            <p:cNvGrpSpPr>
              <a:grpSpLocks/>
            </p:cNvGrpSpPr>
            <p:nvPr/>
          </p:nvGrpSpPr>
          <p:grpSpPr bwMode="auto">
            <a:xfrm>
              <a:off x="1825473" y="3460879"/>
              <a:ext cx="132813" cy="88904"/>
              <a:chOff x="2248438" y="2870200"/>
              <a:chExt cx="132812" cy="889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248590" y="2901820"/>
                <a:ext cx="133349" cy="57147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250178" y="2870071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1700213" y="3550576"/>
              <a:ext cx="131072" cy="153994"/>
              <a:chOff x="1989829" y="2864644"/>
              <a:chExt cx="131071" cy="153988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989829" y="2984363"/>
                <a:ext cx="131761" cy="31749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5400000">
                <a:off x="2042218" y="2941503"/>
                <a:ext cx="153981" cy="1588"/>
              </a:xfrm>
              <a:prstGeom prst="line">
                <a:avLst/>
              </a:prstGeom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Connector 55"/>
            <p:cNvCxnSpPr/>
            <p:nvPr/>
          </p:nvCxnSpPr>
          <p:spPr bwMode="auto">
            <a:xfrm flipV="1">
              <a:off x="4514850" y="4216400"/>
              <a:ext cx="962025" cy="41433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665" name="Line 9"/>
            <p:cNvSpPr>
              <a:spLocks noChangeShapeType="1"/>
            </p:cNvSpPr>
            <p:nvPr/>
          </p:nvSpPr>
          <p:spPr bwMode="auto">
            <a:xfrm>
              <a:off x="5857218" y="1917770"/>
              <a:ext cx="0" cy="2482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6" name="Line 20"/>
            <p:cNvSpPr>
              <a:spLocks noChangeShapeType="1"/>
            </p:cNvSpPr>
            <p:nvPr/>
          </p:nvSpPr>
          <p:spPr bwMode="auto">
            <a:xfrm flipV="1">
              <a:off x="4511007" y="4407070"/>
              <a:ext cx="1352562" cy="2222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Arc 62"/>
            <p:cNvSpPr/>
            <p:nvPr/>
          </p:nvSpPr>
          <p:spPr bwMode="auto">
            <a:xfrm>
              <a:off x="3851275" y="4171950"/>
              <a:ext cx="1670050" cy="787400"/>
            </a:xfrm>
            <a:prstGeom prst="arc">
              <a:avLst>
                <a:gd name="adj1" fmla="val 20192639"/>
                <a:gd name="adj2" fmla="val 21181920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672" name="Text Box 15"/>
            <p:cNvSpPr txBox="1">
              <a:spLocks noChangeArrowheads="1"/>
            </p:cNvSpPr>
            <p:nvPr/>
          </p:nvSpPr>
          <p:spPr bwMode="auto">
            <a:xfrm>
              <a:off x="5942944" y="3554549"/>
              <a:ext cx="1838981" cy="523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latin typeface="Calibri" charset="0"/>
                  <a:ea typeface="Calibri" charset="0"/>
                  <a:cs typeface="Calibri" charset="0"/>
                </a:rPr>
                <a:t>horizontal component</a:t>
              </a:r>
            </a:p>
            <a:p>
              <a:r>
                <a:rPr lang="en-US" sz="1400" dirty="0">
                  <a:latin typeface="Calibri" charset="0"/>
                  <a:ea typeface="Calibri" charset="0"/>
                  <a:cs typeface="Calibri" charset="0"/>
                </a:rPr>
                <a:t>of groundspeed vector</a:t>
              </a:r>
            </a:p>
          </p:txBody>
        </p:sp>
        <p:sp>
          <p:nvSpPr>
            <p:cNvPr id="69" name="Arc 68"/>
            <p:cNvSpPr/>
            <p:nvPr/>
          </p:nvSpPr>
          <p:spPr bwMode="auto">
            <a:xfrm>
              <a:off x="5718175" y="3778250"/>
              <a:ext cx="615950" cy="1308100"/>
            </a:xfrm>
            <a:prstGeom prst="arc">
              <a:avLst>
                <a:gd name="adj1" fmla="val 11003695"/>
                <a:gd name="adj2" fmla="val 16071733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0" name="Arc 69"/>
            <p:cNvSpPr/>
            <p:nvPr/>
          </p:nvSpPr>
          <p:spPr bwMode="auto">
            <a:xfrm>
              <a:off x="5534025" y="184150"/>
              <a:ext cx="952500" cy="3536950"/>
            </a:xfrm>
            <a:prstGeom prst="arc">
              <a:avLst>
                <a:gd name="adj1" fmla="val 5429033"/>
                <a:gd name="adj2" fmla="val 10585019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150" y="4006850"/>
              <a:ext cx="152400" cy="190500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9100" y="4235450"/>
              <a:ext cx="152400" cy="152400"/>
            </a:xfrm>
            <a:prstGeom prst="rect">
              <a:avLst/>
            </a:prstGeom>
          </p:spPr>
        </p:pic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2500" y="4305300"/>
              <a:ext cx="698500" cy="215900"/>
            </a:xfrm>
            <a:prstGeom prst="rect">
              <a:avLst/>
            </a:prstGeom>
          </p:spPr>
        </p:pic>
        <p:pic>
          <p:nvPicPr>
            <p:cNvPr id="49" name="Picture 48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64150" y="1784350"/>
              <a:ext cx="139700" cy="1524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5350" y="1517650"/>
              <a:ext cx="1054100" cy="2667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1600" y="1308100"/>
              <a:ext cx="279400" cy="215900"/>
            </a:xfrm>
            <a:prstGeom prst="rect">
              <a:avLst/>
            </a:prstGeom>
          </p:spPr>
        </p:pic>
        <p:sp>
          <p:nvSpPr>
            <p:cNvPr id="27657" name="Line 19"/>
            <p:cNvSpPr>
              <a:spLocks noChangeShapeType="1"/>
            </p:cNvSpPr>
            <p:nvPr/>
          </p:nvSpPr>
          <p:spPr bwMode="auto">
            <a:xfrm flipV="1">
              <a:off x="4504655" y="1358947"/>
              <a:ext cx="1346213" cy="7747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8" name="Picture 37" descr="shadow 3D top rear right climbing.tif"/>
            <p:cNvPicPr>
              <a:picLocks noChangeAspect="1"/>
            </p:cNvPicPr>
            <p:nvPr/>
          </p:nvPicPr>
          <p:blipFill>
            <a:blip r:embed="rId9"/>
            <a:srcRect l="7975" t="13426" r="4872" b="16204"/>
            <a:stretch>
              <a:fillRect/>
            </a:stretch>
          </p:blipFill>
          <p:spPr>
            <a:xfrm rot="188537">
              <a:off x="3134273" y="1854309"/>
              <a:ext cx="2016469" cy="1221129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127" y="4112532"/>
              <a:ext cx="863600" cy="2413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5252" y="3748282"/>
              <a:ext cx="723900" cy="2413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360" y="3157604"/>
              <a:ext cx="825500" cy="2413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and Flight Path Angles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3086" y="1270101"/>
            <a:ext cx="2355540" cy="803311"/>
            <a:chOff x="445056" y="1389512"/>
            <a:chExt cx="2355540" cy="803311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49" y="1865917"/>
              <a:ext cx="1701800" cy="2413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49" y="1475118"/>
              <a:ext cx="2146300" cy="2413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5056" y="1389512"/>
              <a:ext cx="2355540" cy="8033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1404727" y="753447"/>
            <a:ext cx="7804151" cy="7342188"/>
            <a:chOff x="-357188" y="327025"/>
            <a:chExt cx="7804151" cy="7342188"/>
          </a:xfrm>
        </p:grpSpPr>
        <p:cxnSp>
          <p:nvCxnSpPr>
            <p:cNvPr id="13" name="Straight Connector 12"/>
            <p:cNvCxnSpPr/>
            <p:nvPr/>
          </p:nvCxnSpPr>
          <p:spPr bwMode="auto">
            <a:xfrm rot="5400000" flipH="1" flipV="1">
              <a:off x="1181100" y="3230563"/>
              <a:ext cx="2439987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rot="5400000" flipH="1" flipV="1">
              <a:off x="2092325" y="3243263"/>
              <a:ext cx="1747838" cy="728662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auto">
            <a:xfrm>
              <a:off x="4906963" y="1249363"/>
              <a:ext cx="1943100" cy="2921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auto">
            <a:xfrm rot="5400000" flipH="1" flipV="1">
              <a:off x="1981200" y="1401763"/>
              <a:ext cx="839787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 rot="5400000" flipH="1" flipV="1">
              <a:off x="3317875" y="1679575"/>
              <a:ext cx="741363" cy="309563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c 35"/>
            <p:cNvSpPr/>
            <p:nvPr/>
          </p:nvSpPr>
          <p:spPr bwMode="auto">
            <a:xfrm>
              <a:off x="1298575" y="3787775"/>
              <a:ext cx="2197100" cy="2197100"/>
            </a:xfrm>
            <a:prstGeom prst="arc">
              <a:avLst>
                <a:gd name="adj1" fmla="val 16200000"/>
                <a:gd name="adj2" fmla="val 1764056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Arc 36"/>
            <p:cNvSpPr/>
            <p:nvPr/>
          </p:nvSpPr>
          <p:spPr bwMode="auto">
            <a:xfrm>
              <a:off x="739775" y="3267075"/>
              <a:ext cx="3327400" cy="3327400"/>
            </a:xfrm>
            <a:prstGeom prst="arc">
              <a:avLst>
                <a:gd name="adj1" fmla="val 17604055"/>
                <a:gd name="adj2" fmla="val 1820124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Arc 37"/>
            <p:cNvSpPr/>
            <p:nvPr/>
          </p:nvSpPr>
          <p:spPr bwMode="auto">
            <a:xfrm>
              <a:off x="231775" y="2708275"/>
              <a:ext cx="4368800" cy="4368800"/>
            </a:xfrm>
            <a:prstGeom prst="arc">
              <a:avLst>
                <a:gd name="adj1" fmla="val 17588851"/>
                <a:gd name="adj2" fmla="val 19339858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Arc 46"/>
            <p:cNvSpPr/>
            <p:nvPr/>
          </p:nvSpPr>
          <p:spPr bwMode="auto">
            <a:xfrm>
              <a:off x="-357188" y="2162175"/>
              <a:ext cx="5508626" cy="5507038"/>
            </a:xfrm>
            <a:prstGeom prst="arc">
              <a:avLst>
                <a:gd name="adj1" fmla="val 16200000"/>
                <a:gd name="adj2" fmla="val 19357835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165" name="TextBox 53"/>
            <p:cNvSpPr txBox="1">
              <a:spLocks noChangeArrowheads="1"/>
            </p:cNvSpPr>
            <p:nvPr/>
          </p:nvSpPr>
          <p:spPr bwMode="auto">
            <a:xfrm>
              <a:off x="5207754" y="4720705"/>
              <a:ext cx="1241593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>
                  <a:latin typeface="Calibri" charset="0"/>
                  <a:ea typeface="Calibri" charset="0"/>
                  <a:cs typeface="Calibri" charset="0"/>
                </a:rPr>
                <a:t>ground track</a:t>
              </a:r>
            </a:p>
          </p:txBody>
        </p:sp>
        <p:cxnSp>
          <p:nvCxnSpPr>
            <p:cNvPr id="55" name="Straight Connector 54"/>
            <p:cNvCxnSpPr/>
            <p:nvPr/>
          </p:nvCxnSpPr>
          <p:spPr bwMode="auto">
            <a:xfrm rot="10800000">
              <a:off x="5029200" y="4325938"/>
              <a:ext cx="490538" cy="454025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167" name="TextBox 57"/>
            <p:cNvSpPr txBox="1">
              <a:spLocks noChangeArrowheads="1"/>
            </p:cNvSpPr>
            <p:nvPr/>
          </p:nvSpPr>
          <p:spPr bwMode="auto">
            <a:xfrm>
              <a:off x="2066646" y="327025"/>
              <a:ext cx="68879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600" i="1" dirty="0">
                  <a:latin typeface="Calibri" charset="0"/>
                  <a:ea typeface="Calibri" charset="0"/>
                  <a:cs typeface="Calibri" charset="0"/>
                </a:rPr>
                <a:t>north</a:t>
              </a:r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1765300" y="2527300"/>
              <a:ext cx="5681663" cy="3351213"/>
            </a:xfrm>
            <a:custGeom>
              <a:avLst/>
              <a:gdLst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9790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  <a:gd name="connsiteX0" fmla="*/ 0 w 5681133"/>
                <a:gd name="connsiteY0" fmla="*/ 3350683 h 3350683"/>
                <a:gd name="connsiteX1" fmla="*/ 787400 w 5681133"/>
                <a:gd name="connsiteY1" fmla="*/ 2245783 h 3350683"/>
                <a:gd name="connsiteX2" fmla="*/ 2336800 w 5681133"/>
                <a:gd name="connsiteY2" fmla="*/ 1826683 h 3350683"/>
                <a:gd name="connsiteX3" fmla="*/ 4203700 w 5681133"/>
                <a:gd name="connsiteY3" fmla="*/ 1585383 h 3350683"/>
                <a:gd name="connsiteX4" fmla="*/ 5448300 w 5681133"/>
                <a:gd name="connsiteY4" fmla="*/ 251883 h 3350683"/>
                <a:gd name="connsiteX5" fmla="*/ 5600700 w 5681133"/>
                <a:gd name="connsiteY5" fmla="*/ 74083 h 335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81133" h="3350683">
                  <a:moveTo>
                    <a:pt x="0" y="3350683"/>
                  </a:moveTo>
                  <a:cubicBezTo>
                    <a:pt x="198966" y="2912533"/>
                    <a:pt x="397933" y="2499783"/>
                    <a:pt x="787400" y="2245783"/>
                  </a:cubicBezTo>
                  <a:cubicBezTo>
                    <a:pt x="1176867" y="1991783"/>
                    <a:pt x="1729317" y="1873250"/>
                    <a:pt x="2336800" y="1826683"/>
                  </a:cubicBezTo>
                  <a:cubicBezTo>
                    <a:pt x="2931583" y="1792816"/>
                    <a:pt x="3685117" y="1847850"/>
                    <a:pt x="4203700" y="1585383"/>
                  </a:cubicBezTo>
                  <a:cubicBezTo>
                    <a:pt x="4722283" y="1322916"/>
                    <a:pt x="5215467" y="503766"/>
                    <a:pt x="5448300" y="251883"/>
                  </a:cubicBezTo>
                  <a:cubicBezTo>
                    <a:pt x="5681133" y="0"/>
                    <a:pt x="5600700" y="74083"/>
                    <a:pt x="5600700" y="74083"/>
                  </a:cubicBezTo>
                </a:path>
              </a:pathLst>
            </a:custGeom>
            <a:ln w="2857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 rot="5400000" flipH="1" flipV="1">
              <a:off x="1864519" y="1802607"/>
              <a:ext cx="3633787" cy="247650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443163" y="1541463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auto">
            <a:xfrm rot="5400000" flipH="1" flipV="1">
              <a:off x="4670426" y="939800"/>
              <a:ext cx="449262" cy="158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31"/>
            <p:cNvSpPr/>
            <p:nvPr/>
          </p:nvSpPr>
          <p:spPr bwMode="auto">
            <a:xfrm>
              <a:off x="4475163" y="858838"/>
              <a:ext cx="855662" cy="854075"/>
            </a:xfrm>
            <a:prstGeom prst="arc">
              <a:avLst>
                <a:gd name="adj1" fmla="val 16200000"/>
                <a:gd name="adj2" fmla="val 271156"/>
              </a:avLst>
            </a:prstGeom>
            <a:ln w="12700"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49173" name="Picture 32" descr="testnew1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9206568">
              <a:off x="1661761" y="4211649"/>
              <a:ext cx="1266935" cy="1648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766" y="3655484"/>
              <a:ext cx="177800" cy="2413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266017"/>
              <a:ext cx="177800" cy="2413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233" y="2061633"/>
              <a:ext cx="177800" cy="1778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167" y="2713565"/>
              <a:ext cx="279400" cy="1778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317" y="690033"/>
              <a:ext cx="317500" cy="1778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549" y="1121834"/>
              <a:ext cx="393700" cy="2286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217" y="2719916"/>
              <a:ext cx="342900" cy="2667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0" y="692149"/>
              <a:ext cx="177800" cy="2413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750" y="1168401"/>
              <a:ext cx="190500" cy="2540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1667" y="1706034"/>
              <a:ext cx="355600" cy="2286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Triangle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6567290" y="1986560"/>
            <a:ext cx="2355540" cy="2420790"/>
            <a:chOff x="6751825" y="2941857"/>
            <a:chExt cx="2355540" cy="2420790"/>
          </a:xfrm>
        </p:grpSpPr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4948897"/>
              <a:ext cx="2095500" cy="2413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3081741"/>
              <a:ext cx="1701800" cy="2413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3548530"/>
              <a:ext cx="1879600" cy="2413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4015319"/>
              <a:ext cx="1892300" cy="2413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27" y="4482108"/>
              <a:ext cx="1587500" cy="241300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6751825" y="2941857"/>
              <a:ext cx="2355540" cy="24207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66" y="4865530"/>
            <a:ext cx="1231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9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69004" y="563376"/>
            <a:ext cx="8274653" cy="5507038"/>
            <a:chOff x="341245" y="1661270"/>
            <a:chExt cx="8274653" cy="5507038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3528970" y="3308851"/>
              <a:ext cx="1271703" cy="850514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>
              <a:off x="7492312" y="2761259"/>
              <a:ext cx="1123586" cy="793330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 flipV="1">
              <a:off x="4915242" y="2784561"/>
              <a:ext cx="722183" cy="458037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c 7"/>
            <p:cNvSpPr/>
            <p:nvPr/>
          </p:nvSpPr>
          <p:spPr bwMode="auto">
            <a:xfrm rot="1697781">
              <a:off x="2010930" y="3290380"/>
              <a:ext cx="2197100" cy="2197100"/>
            </a:xfrm>
            <a:prstGeom prst="arc">
              <a:avLst>
                <a:gd name="adj1" fmla="val 17993113"/>
                <a:gd name="adj2" fmla="val 20015424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9" name="Arc 8"/>
            <p:cNvSpPr/>
            <p:nvPr/>
          </p:nvSpPr>
          <p:spPr bwMode="auto">
            <a:xfrm rot="1697781">
              <a:off x="1430301" y="2767378"/>
              <a:ext cx="3327400" cy="3327400"/>
            </a:xfrm>
            <a:prstGeom prst="arc">
              <a:avLst>
                <a:gd name="adj1" fmla="val 17913437"/>
                <a:gd name="adj2" fmla="val 18641382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0" name="Arc 9"/>
            <p:cNvSpPr/>
            <p:nvPr/>
          </p:nvSpPr>
          <p:spPr bwMode="auto">
            <a:xfrm rot="1697781">
              <a:off x="938844" y="2219151"/>
              <a:ext cx="4368800" cy="4368800"/>
            </a:xfrm>
            <a:prstGeom prst="arc">
              <a:avLst>
                <a:gd name="adj1" fmla="val 18646481"/>
                <a:gd name="adj2" fmla="val 19910427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sp>
          <p:nvSpPr>
            <p:cNvPr id="11" name="Arc 10"/>
            <p:cNvSpPr/>
            <p:nvPr/>
          </p:nvSpPr>
          <p:spPr bwMode="auto">
            <a:xfrm rot="1697781">
              <a:off x="341245" y="1661270"/>
              <a:ext cx="5508626" cy="5507038"/>
            </a:xfrm>
            <a:prstGeom prst="arc">
              <a:avLst>
                <a:gd name="adj1" fmla="val 19337584"/>
                <a:gd name="adj2" fmla="val 19897903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V="1">
              <a:off x="3163562" y="2761259"/>
              <a:ext cx="4352054" cy="1624336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 rot="1697781" flipV="1">
              <a:off x="3686280" y="2311947"/>
              <a:ext cx="4406900" cy="3316287"/>
            </a:xfrm>
            <a:prstGeom prst="line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542244" y="4407678"/>
              <a:ext cx="3181028" cy="1588"/>
            </a:xfrm>
            <a:prstGeom prst="line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678" y="3828637"/>
              <a:ext cx="342900" cy="2667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8198" y="2797770"/>
              <a:ext cx="393700" cy="228600"/>
            </a:xfrm>
            <a:prstGeom prst="rect">
              <a:avLst/>
            </a:prstGeom>
          </p:spPr>
        </p:pic>
        <p:pic>
          <p:nvPicPr>
            <p:cNvPr id="38" name="Picture 3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6669" y="2751607"/>
              <a:ext cx="355600" cy="2286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70212" y="3371146"/>
              <a:ext cx="241300" cy="177800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1477" y="3732419"/>
              <a:ext cx="152400" cy="17780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50798" y="3303616"/>
              <a:ext cx="152400" cy="127000"/>
            </a:xfrm>
            <a:prstGeom prst="rect">
              <a:avLst/>
            </a:prstGeom>
          </p:spPr>
        </p:pic>
        <p:pic>
          <p:nvPicPr>
            <p:cNvPr id="56" name="Picture 55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5315" y="3551776"/>
              <a:ext cx="114300" cy="190500"/>
            </a:xfrm>
            <a:prstGeom prst="rect">
              <a:avLst/>
            </a:prstGeom>
          </p:spPr>
        </p:pic>
        <p:pic>
          <p:nvPicPr>
            <p:cNvPr id="59" name="Picture 17" descr="testnew2.png"/>
            <p:cNvPicPr>
              <a:picLocks noChangeAspect="1"/>
            </p:cNvPicPr>
            <p:nvPr/>
          </p:nvPicPr>
          <p:blipFill>
            <a:blip r:embed="rId10">
              <a:alphaModFix amt="78000"/>
            </a:blip>
            <a:srcRect/>
            <a:stretch>
              <a:fillRect/>
            </a:stretch>
          </p:blipFill>
          <p:spPr bwMode="auto">
            <a:xfrm rot="19727729">
              <a:off x="1975575" y="4314611"/>
              <a:ext cx="1506671" cy="410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06454" y="2575713"/>
              <a:ext cx="190500" cy="2540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 Triangle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605205" y="3864573"/>
            <a:ext cx="4504833" cy="1671764"/>
            <a:chOff x="3755838" y="3712595"/>
            <a:chExt cx="4504833" cy="1671764"/>
          </a:xfrm>
        </p:grpSpPr>
        <p:sp>
          <p:nvSpPr>
            <p:cNvPr id="29" name="Rectangle 28"/>
            <p:cNvSpPr/>
            <p:nvPr/>
          </p:nvSpPr>
          <p:spPr>
            <a:xfrm>
              <a:off x="3755838" y="3712595"/>
              <a:ext cx="4504833" cy="16717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4623231"/>
              <a:ext cx="2146300" cy="2413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5003175"/>
              <a:ext cx="4165600" cy="2413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3863341"/>
              <a:ext cx="1511300" cy="2413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580" y="4243286"/>
              <a:ext cx="1981200" cy="241300"/>
            </a:xfrm>
            <a:prstGeom prst="rect">
              <a:avLst/>
            </a:prstGeom>
          </p:spPr>
        </p:pic>
      </p:grp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65" y="5806486"/>
            <a:ext cx="11938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wind speed and sideslip are zero…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43274-2815-6344-A91D-E4B9511B8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327150"/>
            <a:ext cx="88265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2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040"/>
            <a:ext cx="8229600" cy="726831"/>
          </a:xfrm>
        </p:spPr>
        <p:txBody>
          <a:bodyPr/>
          <a:lstStyle/>
          <a:p>
            <a:r>
              <a:rPr lang="en-US" dirty="0"/>
              <a:t>Differentiation of a Vector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5039573" y="977606"/>
            <a:ext cx="3807698" cy="3436936"/>
            <a:chOff x="1647825" y="2497139"/>
            <a:chExt cx="3807698" cy="3436936"/>
          </a:xfrm>
        </p:grpSpPr>
        <p:sp>
          <p:nvSpPr>
            <p:cNvPr id="4" name="Line 2"/>
            <p:cNvSpPr>
              <a:spLocks noChangeShapeType="1"/>
            </p:cNvSpPr>
            <p:nvPr/>
          </p:nvSpPr>
          <p:spPr bwMode="auto">
            <a:xfrm>
              <a:off x="2114550" y="5553075"/>
              <a:ext cx="1038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2114550" y="4662488"/>
              <a:ext cx="0" cy="895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H="1">
              <a:off x="1647825" y="5553075"/>
              <a:ext cx="466725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rot="20814058">
              <a:off x="4417298" y="3550457"/>
              <a:ext cx="1038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20814058" flipV="1">
              <a:off x="4330426" y="2789044"/>
              <a:ext cx="0" cy="895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rot="20814058" flipH="1">
              <a:off x="4013326" y="3716038"/>
              <a:ext cx="466725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4432299" y="2497139"/>
              <a:ext cx="283633" cy="1169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4432299" y="3667125"/>
              <a:ext cx="452967" cy="5737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2124075" y="4238625"/>
              <a:ext cx="2752725" cy="1304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" name="Picture 1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751388" y="3889906"/>
              <a:ext cx="127000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31975" y="5311775"/>
              <a:ext cx="242888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014788" y="3435350"/>
              <a:ext cx="263525" cy="211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96883" y="2702454"/>
              <a:ext cx="444500" cy="2159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510325" y="984676"/>
            <a:ext cx="3770242" cy="662728"/>
            <a:chOff x="364436" y="886619"/>
            <a:chExt cx="3770242" cy="66272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200" y="922751"/>
              <a:ext cx="3581400" cy="279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7200" y="1251911"/>
              <a:ext cx="2527300" cy="2794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64436" y="886619"/>
              <a:ext cx="3770242" cy="6627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572000" y="5528216"/>
            <a:ext cx="4039340" cy="681019"/>
            <a:chOff x="4572000" y="5528216"/>
            <a:chExt cx="4039340" cy="681019"/>
          </a:xfrm>
        </p:grpSpPr>
        <p:grpSp>
          <p:nvGrpSpPr>
            <p:cNvPr id="30" name="Group 29"/>
            <p:cNvGrpSpPr/>
            <p:nvPr/>
          </p:nvGrpSpPr>
          <p:grpSpPr>
            <a:xfrm>
              <a:off x="4672331" y="5573567"/>
              <a:ext cx="3860800" cy="568290"/>
              <a:chOff x="4614123" y="5498077"/>
              <a:chExt cx="3860800" cy="568290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14123" y="5498077"/>
                <a:ext cx="3860800" cy="2413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37238" y="5837767"/>
                <a:ext cx="1460500" cy="228600"/>
              </a:xfrm>
              <a:prstGeom prst="rect">
                <a:avLst/>
              </a:prstGeom>
            </p:spPr>
          </p:pic>
        </p:grpSp>
        <p:sp>
          <p:nvSpPr>
            <p:cNvPr id="31" name="Rectangle 30"/>
            <p:cNvSpPr/>
            <p:nvPr/>
          </p:nvSpPr>
          <p:spPr>
            <a:xfrm>
              <a:off x="4572000" y="5528216"/>
              <a:ext cx="4039340" cy="6810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50B80D2-C481-E844-B63D-86A3F3D154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70" y="1236648"/>
            <a:ext cx="80772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81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2329309" y="2053616"/>
            <a:ext cx="4464051" cy="2713038"/>
            <a:chOff x="2444749" y="1168392"/>
            <a:chExt cx="4464051" cy="2713038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946400" y="3429000"/>
              <a:ext cx="546100" cy="2460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6200000" flipH="1">
              <a:off x="3156744" y="3342482"/>
              <a:ext cx="668337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963863" y="3030538"/>
              <a:ext cx="515937" cy="3984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 flipV="1">
              <a:off x="2852738" y="3005138"/>
              <a:ext cx="517525" cy="3143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268663" y="2908300"/>
              <a:ext cx="211137" cy="1063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487738" y="3268663"/>
              <a:ext cx="822325" cy="4143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 flipV="1">
              <a:off x="3479800" y="2379663"/>
              <a:ext cx="2590800" cy="642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259138" y="2370138"/>
              <a:ext cx="2828925" cy="5334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97163" y="2540000"/>
              <a:ext cx="731837" cy="3381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164138" y="3352800"/>
              <a:ext cx="830262" cy="3048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530600" y="2268538"/>
              <a:ext cx="939800" cy="4238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 flipV="1">
              <a:off x="2692400" y="2268538"/>
              <a:ext cx="846138" cy="2794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029200" y="2268538"/>
              <a:ext cx="465138" cy="2127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029200" y="2108200"/>
              <a:ext cx="423863" cy="1651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443538" y="2108200"/>
              <a:ext cx="279400" cy="1190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256338" y="2649538"/>
              <a:ext cx="390525" cy="1524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5554663" y="1862138"/>
              <a:ext cx="1028700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5280819" y="1704182"/>
              <a:ext cx="1117600" cy="4365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251200" y="3505200"/>
              <a:ext cx="236538" cy="16033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 flipV="1">
              <a:off x="2971006" y="3209132"/>
              <a:ext cx="593725" cy="1588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951163" y="3424238"/>
              <a:ext cx="317500" cy="889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436938" y="2878138"/>
              <a:ext cx="657225" cy="3016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4106863" y="3182938"/>
              <a:ext cx="1066800" cy="4746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437063" y="2674938"/>
              <a:ext cx="381000" cy="15716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0800000">
              <a:off x="4826000" y="2836863"/>
              <a:ext cx="1176338" cy="515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461000" y="2463800"/>
              <a:ext cx="261938" cy="1016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664200" y="2540000"/>
              <a:ext cx="592138" cy="2619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722938" y="2227263"/>
              <a:ext cx="347662" cy="16033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078538" y="2387600"/>
              <a:ext cx="576262" cy="2619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292600" y="2916238"/>
              <a:ext cx="728663" cy="3556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10800000" flipV="1">
              <a:off x="5008563" y="2560638"/>
              <a:ext cx="714375" cy="3603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10800000" flipV="1">
              <a:off x="5732463" y="2379663"/>
              <a:ext cx="355600" cy="17780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234" name="Group 137"/>
            <p:cNvGrpSpPr>
              <a:grpSpLocks/>
            </p:cNvGrpSpPr>
            <p:nvPr/>
          </p:nvGrpSpPr>
          <p:grpSpPr bwMode="auto">
            <a:xfrm>
              <a:off x="2978149" y="2768592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39" name="Rectangle 138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82" name="TextBox 139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2</a:t>
                </a:r>
              </a:p>
            </p:txBody>
          </p:sp>
        </p:grpSp>
        <p:grpSp>
          <p:nvGrpSpPr>
            <p:cNvPr id="51235" name="Group 140"/>
            <p:cNvGrpSpPr>
              <a:grpSpLocks/>
            </p:cNvGrpSpPr>
            <p:nvPr/>
          </p:nvGrpSpPr>
          <p:grpSpPr bwMode="auto">
            <a:xfrm>
              <a:off x="2724149" y="3301992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42" name="Rectangle 141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80" name="TextBox 142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</a:t>
                </a:r>
              </a:p>
            </p:txBody>
          </p:sp>
        </p:grpSp>
        <p:grpSp>
          <p:nvGrpSpPr>
            <p:cNvPr id="51236" name="Group 143"/>
            <p:cNvGrpSpPr>
              <a:grpSpLocks/>
            </p:cNvGrpSpPr>
            <p:nvPr/>
          </p:nvGrpSpPr>
          <p:grpSpPr bwMode="auto">
            <a:xfrm>
              <a:off x="3468686" y="2979730"/>
              <a:ext cx="242887" cy="215900"/>
              <a:chOff x="1047748" y="3809993"/>
              <a:chExt cx="241723" cy="215444"/>
            </a:xfrm>
            <a:effectLst/>
          </p:grpSpPr>
          <p:sp>
            <p:nvSpPr>
              <p:cNvPr id="145" name="Rectangle 144"/>
              <p:cNvSpPr/>
              <p:nvPr/>
            </p:nvSpPr>
            <p:spPr>
              <a:xfrm>
                <a:off x="1117265" y="3854356"/>
                <a:ext cx="121651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8" name="TextBox 145"/>
              <p:cNvSpPr txBox="1">
                <a:spLocks noChangeArrowheads="1"/>
              </p:cNvSpPr>
              <p:nvPr/>
            </p:nvSpPr>
            <p:spPr bwMode="auto">
              <a:xfrm>
                <a:off x="1047748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3</a:t>
                </a:r>
              </a:p>
            </p:txBody>
          </p:sp>
        </p:grpSp>
        <p:grpSp>
          <p:nvGrpSpPr>
            <p:cNvPr id="51237" name="Group 146"/>
            <p:cNvGrpSpPr>
              <a:grpSpLocks/>
            </p:cNvGrpSpPr>
            <p:nvPr/>
          </p:nvGrpSpPr>
          <p:grpSpPr bwMode="auto">
            <a:xfrm>
              <a:off x="3427412" y="3665530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48" name="Rectangle 147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6" name="TextBox 148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4</a:t>
                </a:r>
              </a:p>
            </p:txBody>
          </p:sp>
        </p:grpSp>
        <p:grpSp>
          <p:nvGrpSpPr>
            <p:cNvPr id="51238" name="Group 149"/>
            <p:cNvGrpSpPr>
              <a:grpSpLocks/>
            </p:cNvGrpSpPr>
            <p:nvPr/>
          </p:nvGrpSpPr>
          <p:grpSpPr bwMode="auto">
            <a:xfrm>
              <a:off x="3232151" y="3327392"/>
              <a:ext cx="249238" cy="215900"/>
              <a:chOff x="1047751" y="3809993"/>
              <a:chExt cx="248786" cy="215444"/>
            </a:xfrm>
            <a:effectLst/>
          </p:grpSpPr>
          <p:sp>
            <p:nvSpPr>
              <p:cNvPr id="151" name="Rectangle 150"/>
              <p:cNvSpPr/>
              <p:nvPr/>
            </p:nvSpPr>
            <p:spPr>
              <a:xfrm>
                <a:off x="1117473" y="3854356"/>
                <a:ext cx="120431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4" name="TextBox 151"/>
              <p:cNvSpPr txBox="1">
                <a:spLocks noChangeArrowheads="1"/>
              </p:cNvSpPr>
              <p:nvPr/>
            </p:nvSpPr>
            <p:spPr bwMode="auto">
              <a:xfrm>
                <a:off x="1047751" y="3809993"/>
                <a:ext cx="248786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5</a:t>
                </a:r>
              </a:p>
            </p:txBody>
          </p:sp>
        </p:grpSp>
        <p:grpSp>
          <p:nvGrpSpPr>
            <p:cNvPr id="51239" name="Group 152"/>
            <p:cNvGrpSpPr>
              <a:grpSpLocks/>
            </p:cNvGrpSpPr>
            <p:nvPr/>
          </p:nvGrpSpPr>
          <p:grpSpPr bwMode="auto">
            <a:xfrm>
              <a:off x="6076949" y="2201859"/>
              <a:ext cx="241300" cy="214312"/>
              <a:chOff x="1047749" y="3809996"/>
              <a:chExt cx="241723" cy="215444"/>
            </a:xfrm>
            <a:effectLst/>
          </p:grpSpPr>
          <p:sp>
            <p:nvSpPr>
              <p:cNvPr id="154" name="Rectangle 153"/>
              <p:cNvSpPr/>
              <p:nvPr/>
            </p:nvSpPr>
            <p:spPr>
              <a:xfrm>
                <a:off x="1117722" y="3854685"/>
                <a:ext cx="120862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2" name="TextBox 154"/>
              <p:cNvSpPr txBox="1">
                <a:spLocks noChangeArrowheads="1"/>
              </p:cNvSpPr>
              <p:nvPr/>
            </p:nvSpPr>
            <p:spPr bwMode="auto">
              <a:xfrm>
                <a:off x="1047749" y="3809996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6</a:t>
                </a:r>
              </a:p>
            </p:txBody>
          </p:sp>
        </p:grpSp>
        <p:grpSp>
          <p:nvGrpSpPr>
            <p:cNvPr id="51240" name="Group 155"/>
            <p:cNvGrpSpPr>
              <a:grpSpLocks/>
            </p:cNvGrpSpPr>
            <p:nvPr/>
          </p:nvGrpSpPr>
          <p:grpSpPr bwMode="auto">
            <a:xfrm>
              <a:off x="2444749" y="2370130"/>
              <a:ext cx="241300" cy="215900"/>
              <a:chOff x="1047749" y="3809993"/>
              <a:chExt cx="241723" cy="215444"/>
            </a:xfrm>
            <a:effectLst/>
          </p:grpSpPr>
          <p:sp>
            <p:nvSpPr>
              <p:cNvPr id="157" name="Rectangle 156"/>
              <p:cNvSpPr/>
              <p:nvPr/>
            </p:nvSpPr>
            <p:spPr>
              <a:xfrm>
                <a:off x="1117722" y="3854356"/>
                <a:ext cx="120862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70" name="TextBox 157"/>
              <p:cNvSpPr txBox="1">
                <a:spLocks noChangeArrowheads="1"/>
              </p:cNvSpPr>
              <p:nvPr/>
            </p:nvSpPr>
            <p:spPr bwMode="auto">
              <a:xfrm>
                <a:off x="1047749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7</a:t>
                </a:r>
              </a:p>
            </p:txBody>
          </p:sp>
        </p:grpSp>
        <p:grpSp>
          <p:nvGrpSpPr>
            <p:cNvPr id="51241" name="Group 158"/>
            <p:cNvGrpSpPr>
              <a:grpSpLocks/>
            </p:cNvGrpSpPr>
            <p:nvPr/>
          </p:nvGrpSpPr>
          <p:grpSpPr bwMode="auto">
            <a:xfrm>
              <a:off x="3443286" y="2039930"/>
              <a:ext cx="242887" cy="215900"/>
              <a:chOff x="1047748" y="3809993"/>
              <a:chExt cx="241723" cy="215444"/>
            </a:xfrm>
            <a:effectLst/>
          </p:grpSpPr>
          <p:sp>
            <p:nvSpPr>
              <p:cNvPr id="160" name="Rectangle 159"/>
              <p:cNvSpPr/>
              <p:nvPr/>
            </p:nvSpPr>
            <p:spPr>
              <a:xfrm>
                <a:off x="1117265" y="3854356"/>
                <a:ext cx="121651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8" name="TextBox 160"/>
              <p:cNvSpPr txBox="1">
                <a:spLocks noChangeArrowheads="1"/>
              </p:cNvSpPr>
              <p:nvPr/>
            </p:nvSpPr>
            <p:spPr bwMode="auto">
              <a:xfrm>
                <a:off x="1047748" y="3809993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8</a:t>
                </a:r>
              </a:p>
            </p:txBody>
          </p:sp>
        </p:grpSp>
        <p:grpSp>
          <p:nvGrpSpPr>
            <p:cNvPr id="51242" name="Group 161"/>
            <p:cNvGrpSpPr>
              <a:grpSpLocks/>
            </p:cNvGrpSpPr>
            <p:nvPr/>
          </p:nvGrpSpPr>
          <p:grpSpPr bwMode="auto">
            <a:xfrm>
              <a:off x="5043490" y="3665530"/>
              <a:ext cx="300037" cy="215900"/>
              <a:chOff x="1030818" y="3809993"/>
              <a:chExt cx="298780" cy="215444"/>
            </a:xfrm>
            <a:effectLst/>
          </p:grpSpPr>
          <p:sp>
            <p:nvSpPr>
              <p:cNvPr id="163" name="Rectangle 162"/>
              <p:cNvSpPr/>
              <p:nvPr/>
            </p:nvSpPr>
            <p:spPr>
              <a:xfrm>
                <a:off x="1117762" y="3854356"/>
                <a:ext cx="120145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6" name="TextBox 163"/>
              <p:cNvSpPr txBox="1">
                <a:spLocks noChangeArrowheads="1"/>
              </p:cNvSpPr>
              <p:nvPr/>
            </p:nvSpPr>
            <p:spPr bwMode="auto">
              <a:xfrm>
                <a:off x="1030818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10</a:t>
                </a:r>
              </a:p>
            </p:txBody>
          </p:sp>
        </p:grpSp>
        <p:grpSp>
          <p:nvGrpSpPr>
            <p:cNvPr id="51243" name="Group 164"/>
            <p:cNvGrpSpPr>
              <a:grpSpLocks/>
            </p:cNvGrpSpPr>
            <p:nvPr/>
          </p:nvGrpSpPr>
          <p:grpSpPr bwMode="auto">
            <a:xfrm>
              <a:off x="6018212" y="3217859"/>
              <a:ext cx="241300" cy="214312"/>
              <a:chOff x="1047749" y="3809996"/>
              <a:chExt cx="241723" cy="215444"/>
            </a:xfrm>
            <a:effectLst/>
          </p:grpSpPr>
          <p:sp>
            <p:nvSpPr>
              <p:cNvPr id="166" name="Rectangle 165"/>
              <p:cNvSpPr/>
              <p:nvPr/>
            </p:nvSpPr>
            <p:spPr>
              <a:xfrm>
                <a:off x="1117722" y="3854685"/>
                <a:ext cx="120862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4" name="TextBox 166"/>
              <p:cNvSpPr txBox="1">
                <a:spLocks noChangeArrowheads="1"/>
              </p:cNvSpPr>
              <p:nvPr/>
            </p:nvSpPr>
            <p:spPr bwMode="auto">
              <a:xfrm>
                <a:off x="1047749" y="3809996"/>
                <a:ext cx="241723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9</a:t>
                </a:r>
              </a:p>
            </p:txBody>
          </p:sp>
        </p:grpSp>
        <p:grpSp>
          <p:nvGrpSpPr>
            <p:cNvPr id="51244" name="Group 185"/>
            <p:cNvGrpSpPr>
              <a:grpSpLocks/>
            </p:cNvGrpSpPr>
            <p:nvPr/>
          </p:nvGrpSpPr>
          <p:grpSpPr bwMode="auto">
            <a:xfrm>
              <a:off x="4756149" y="2151059"/>
              <a:ext cx="290513" cy="214312"/>
              <a:chOff x="1030815" y="3809996"/>
              <a:chExt cx="291165" cy="215444"/>
            </a:xfrm>
            <a:effectLst/>
          </p:grpSpPr>
          <p:sp>
            <p:nvSpPr>
              <p:cNvPr id="187" name="Rectangle 186"/>
              <p:cNvSpPr/>
              <p:nvPr/>
            </p:nvSpPr>
            <p:spPr>
              <a:xfrm>
                <a:off x="1118325" y="3854685"/>
                <a:ext cx="119329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2" name="TextBox 187"/>
              <p:cNvSpPr txBox="1">
                <a:spLocks noChangeArrowheads="1"/>
              </p:cNvSpPr>
              <p:nvPr/>
            </p:nvSpPr>
            <p:spPr bwMode="auto">
              <a:xfrm>
                <a:off x="1030815" y="3809996"/>
                <a:ext cx="291165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11</a:t>
                </a:r>
              </a:p>
            </p:txBody>
          </p:sp>
        </p:grpSp>
        <p:grpSp>
          <p:nvGrpSpPr>
            <p:cNvPr id="51245" name="Group 188"/>
            <p:cNvGrpSpPr>
              <a:grpSpLocks/>
            </p:cNvGrpSpPr>
            <p:nvPr/>
          </p:nvGrpSpPr>
          <p:grpSpPr bwMode="auto">
            <a:xfrm>
              <a:off x="6110290" y="2801930"/>
              <a:ext cx="300037" cy="215900"/>
              <a:chOff x="1030818" y="3809993"/>
              <a:chExt cx="298780" cy="215444"/>
            </a:xfrm>
            <a:effectLst/>
          </p:grpSpPr>
          <p:sp>
            <p:nvSpPr>
              <p:cNvPr id="190" name="Rectangle 189"/>
              <p:cNvSpPr/>
              <p:nvPr/>
            </p:nvSpPr>
            <p:spPr>
              <a:xfrm>
                <a:off x="1117762" y="3854356"/>
                <a:ext cx="120145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60" name="TextBox 190"/>
              <p:cNvSpPr txBox="1">
                <a:spLocks noChangeArrowheads="1"/>
              </p:cNvSpPr>
              <p:nvPr/>
            </p:nvSpPr>
            <p:spPr bwMode="auto">
              <a:xfrm>
                <a:off x="1030818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14</a:t>
                </a:r>
              </a:p>
            </p:txBody>
          </p:sp>
        </p:grpSp>
        <p:grpSp>
          <p:nvGrpSpPr>
            <p:cNvPr id="51246" name="Group 191"/>
            <p:cNvGrpSpPr>
              <a:grpSpLocks/>
            </p:cNvGrpSpPr>
            <p:nvPr/>
          </p:nvGrpSpPr>
          <p:grpSpPr bwMode="auto">
            <a:xfrm>
              <a:off x="6610350" y="2557459"/>
              <a:ext cx="298450" cy="214312"/>
              <a:chOff x="1030816" y="3809996"/>
              <a:chExt cx="298780" cy="215444"/>
            </a:xfrm>
            <a:effectLst/>
          </p:grpSpPr>
          <p:sp>
            <p:nvSpPr>
              <p:cNvPr id="193" name="Rectangle 192"/>
              <p:cNvSpPr/>
              <p:nvPr/>
            </p:nvSpPr>
            <p:spPr>
              <a:xfrm>
                <a:off x="1118226" y="3854685"/>
                <a:ext cx="120783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8" name="TextBox 193"/>
              <p:cNvSpPr txBox="1">
                <a:spLocks noChangeArrowheads="1"/>
              </p:cNvSpPr>
              <p:nvPr/>
            </p:nvSpPr>
            <p:spPr bwMode="auto">
              <a:xfrm>
                <a:off x="1030816" y="3809996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13</a:t>
                </a:r>
              </a:p>
            </p:txBody>
          </p:sp>
        </p:grpSp>
        <p:grpSp>
          <p:nvGrpSpPr>
            <p:cNvPr id="51247" name="Group 194"/>
            <p:cNvGrpSpPr>
              <a:grpSpLocks/>
            </p:cNvGrpSpPr>
            <p:nvPr/>
          </p:nvGrpSpPr>
          <p:grpSpPr bwMode="auto">
            <a:xfrm>
              <a:off x="5975350" y="1168392"/>
              <a:ext cx="298450" cy="215900"/>
              <a:chOff x="1030816" y="3809993"/>
              <a:chExt cx="298780" cy="215444"/>
            </a:xfrm>
            <a:effectLst/>
          </p:grpSpPr>
          <p:sp>
            <p:nvSpPr>
              <p:cNvPr id="196" name="Rectangle 195"/>
              <p:cNvSpPr/>
              <p:nvPr/>
            </p:nvSpPr>
            <p:spPr>
              <a:xfrm>
                <a:off x="1118226" y="3854356"/>
                <a:ext cx="120783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6" name="TextBox 196"/>
              <p:cNvSpPr txBox="1">
                <a:spLocks noChangeArrowheads="1"/>
              </p:cNvSpPr>
              <p:nvPr/>
            </p:nvSpPr>
            <p:spPr bwMode="auto">
              <a:xfrm>
                <a:off x="1030816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16</a:t>
                </a:r>
              </a:p>
            </p:txBody>
          </p:sp>
        </p:grpSp>
        <p:grpSp>
          <p:nvGrpSpPr>
            <p:cNvPr id="51248" name="Group 197"/>
            <p:cNvGrpSpPr>
              <a:grpSpLocks/>
            </p:cNvGrpSpPr>
            <p:nvPr/>
          </p:nvGrpSpPr>
          <p:grpSpPr bwMode="auto">
            <a:xfrm>
              <a:off x="5365750" y="2481259"/>
              <a:ext cx="300038" cy="214312"/>
              <a:chOff x="1030816" y="3809996"/>
              <a:chExt cx="300082" cy="215444"/>
            </a:xfrm>
            <a:effectLst/>
          </p:grpSpPr>
          <p:sp>
            <p:nvSpPr>
              <p:cNvPr id="199" name="Rectangle 198"/>
              <p:cNvSpPr/>
              <p:nvPr/>
            </p:nvSpPr>
            <p:spPr>
              <a:xfrm>
                <a:off x="1118142" y="3854685"/>
                <a:ext cx="120668" cy="1324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4" name="TextBox 199"/>
              <p:cNvSpPr txBox="1">
                <a:spLocks noChangeArrowheads="1"/>
              </p:cNvSpPr>
              <p:nvPr/>
            </p:nvSpPr>
            <p:spPr bwMode="auto">
              <a:xfrm>
                <a:off x="1030816" y="3809996"/>
                <a:ext cx="300082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15</a:t>
                </a:r>
              </a:p>
            </p:txBody>
          </p:sp>
        </p:grpSp>
        <p:grpSp>
          <p:nvGrpSpPr>
            <p:cNvPr id="51249" name="Group 200"/>
            <p:cNvGrpSpPr>
              <a:grpSpLocks/>
            </p:cNvGrpSpPr>
            <p:nvPr/>
          </p:nvGrpSpPr>
          <p:grpSpPr bwMode="auto">
            <a:xfrm>
              <a:off x="5348290" y="1904992"/>
              <a:ext cx="300037" cy="215900"/>
              <a:chOff x="1030818" y="3809993"/>
              <a:chExt cx="298780" cy="215444"/>
            </a:xfrm>
            <a:effectLst/>
          </p:grpSpPr>
          <p:sp>
            <p:nvSpPr>
              <p:cNvPr id="202" name="Rectangle 201"/>
              <p:cNvSpPr/>
              <p:nvPr/>
            </p:nvSpPr>
            <p:spPr>
              <a:xfrm>
                <a:off x="1117762" y="3854356"/>
                <a:ext cx="120145" cy="1330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1252" name="TextBox 202"/>
              <p:cNvSpPr txBox="1">
                <a:spLocks noChangeArrowheads="1"/>
              </p:cNvSpPr>
              <p:nvPr/>
            </p:nvSpPr>
            <p:spPr bwMode="auto">
              <a:xfrm>
                <a:off x="1030818" y="3809993"/>
                <a:ext cx="29878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/>
                  <a:t>12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Aircraft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265363" y="2311400"/>
            <a:ext cx="4964815" cy="1686084"/>
            <a:chOff x="2265363" y="2311400"/>
            <a:chExt cx="4964815" cy="1686084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3128963" y="3589338"/>
              <a:ext cx="546100" cy="2460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 flipH="1">
              <a:off x="3337719" y="3502819"/>
              <a:ext cx="668338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3128963" y="3170238"/>
              <a:ext cx="536575" cy="4286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0800000">
              <a:off x="3665538" y="3167063"/>
              <a:ext cx="2798762" cy="3048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237038" y="3471863"/>
              <a:ext cx="652462" cy="7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5900738" y="3471863"/>
              <a:ext cx="546100" cy="79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16200000" flipH="1">
              <a:off x="6085682" y="3101181"/>
              <a:ext cx="719138" cy="317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5866606" y="2828132"/>
              <a:ext cx="665163" cy="4953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10800000" flipV="1">
              <a:off x="3675063" y="3479800"/>
              <a:ext cx="2789237" cy="3603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5891213" y="3392488"/>
              <a:ext cx="92075" cy="7302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3903663" y="3462338"/>
              <a:ext cx="330200" cy="4762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5400000" flipH="1" flipV="1">
              <a:off x="4090988" y="3606800"/>
              <a:ext cx="277812" cy="1588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238" name="Picture 206" descr="latex-image-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54450" y="3308350"/>
              <a:ext cx="114300" cy="8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239" name="Picture 207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038600" y="3625850"/>
              <a:ext cx="101600" cy="8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09" name="Straight Connector 208"/>
            <p:cNvCxnSpPr/>
            <p:nvPr/>
          </p:nvCxnSpPr>
          <p:spPr>
            <a:xfrm>
              <a:off x="4229100" y="2928938"/>
              <a:ext cx="652463" cy="9525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0800000">
              <a:off x="3670300" y="2832100"/>
              <a:ext cx="563563" cy="4763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10800000" flipV="1">
              <a:off x="3128963" y="2684463"/>
              <a:ext cx="1100137" cy="7937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4233863" y="2573338"/>
              <a:ext cx="2209800" cy="4762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5400000" flipH="1" flipV="1">
              <a:off x="2477294" y="3501232"/>
              <a:ext cx="676275" cy="7937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5400000" flipH="1" flipV="1">
              <a:off x="6342856" y="3096420"/>
              <a:ext cx="746125" cy="4762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10800000">
              <a:off x="5900738" y="3708400"/>
              <a:ext cx="563562" cy="4763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247" name="TextBox 223"/>
            <p:cNvSpPr txBox="1">
              <a:spLocks noChangeArrowheads="1"/>
            </p:cNvSpPr>
            <p:nvPr/>
          </p:nvSpPr>
          <p:spPr bwMode="auto">
            <a:xfrm>
              <a:off x="4305300" y="2971800"/>
              <a:ext cx="54822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wing_l</a:t>
              </a:r>
            </a:p>
          </p:txBody>
        </p:sp>
        <p:sp>
          <p:nvSpPr>
            <p:cNvPr id="52248" name="TextBox 224"/>
            <p:cNvSpPr txBox="1">
              <a:spLocks noChangeArrowheads="1"/>
            </p:cNvSpPr>
            <p:nvPr/>
          </p:nvSpPr>
          <p:spPr bwMode="auto">
            <a:xfrm>
              <a:off x="4999038" y="2311400"/>
              <a:ext cx="5981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fuse_l3</a:t>
              </a:r>
            </a:p>
          </p:txBody>
        </p:sp>
        <p:sp>
          <p:nvSpPr>
            <p:cNvPr id="52249" name="TextBox 225"/>
            <p:cNvSpPr txBox="1">
              <a:spLocks noChangeArrowheads="1"/>
            </p:cNvSpPr>
            <p:nvPr/>
          </p:nvSpPr>
          <p:spPr bwMode="auto">
            <a:xfrm>
              <a:off x="3751263" y="2824163"/>
              <a:ext cx="5981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fuse_l2</a:t>
              </a:r>
            </a:p>
          </p:txBody>
        </p:sp>
        <p:sp>
          <p:nvSpPr>
            <p:cNvPr id="52250" name="TextBox 226"/>
            <p:cNvSpPr txBox="1">
              <a:spLocks noChangeArrowheads="1"/>
            </p:cNvSpPr>
            <p:nvPr/>
          </p:nvSpPr>
          <p:spPr bwMode="auto">
            <a:xfrm>
              <a:off x="3421063" y="2455863"/>
              <a:ext cx="59819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fuse_l1</a:t>
              </a:r>
            </a:p>
          </p:txBody>
        </p:sp>
        <p:sp>
          <p:nvSpPr>
            <p:cNvPr id="52251" name="TextBox 227"/>
            <p:cNvSpPr txBox="1">
              <a:spLocks noChangeArrowheads="1"/>
            </p:cNvSpPr>
            <p:nvPr/>
          </p:nvSpPr>
          <p:spPr bwMode="auto">
            <a:xfrm>
              <a:off x="5994400" y="3751263"/>
              <a:ext cx="71215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tailwing_l</a:t>
              </a:r>
            </a:p>
          </p:txBody>
        </p:sp>
        <p:sp>
          <p:nvSpPr>
            <p:cNvPr id="52252" name="TextBox 228"/>
            <p:cNvSpPr txBox="1">
              <a:spLocks noChangeArrowheads="1"/>
            </p:cNvSpPr>
            <p:nvPr/>
          </p:nvSpPr>
          <p:spPr bwMode="auto">
            <a:xfrm>
              <a:off x="6738938" y="2963863"/>
              <a:ext cx="49124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tail_h</a:t>
              </a:r>
            </a:p>
          </p:txBody>
        </p:sp>
        <p:sp>
          <p:nvSpPr>
            <p:cNvPr id="52253" name="TextBox 229"/>
            <p:cNvSpPr txBox="1">
              <a:spLocks noChangeArrowheads="1"/>
            </p:cNvSpPr>
            <p:nvPr/>
          </p:nvSpPr>
          <p:spPr bwMode="auto">
            <a:xfrm>
              <a:off x="2265363" y="3382963"/>
              <a:ext cx="5697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000"/>
                <a:t>fuse_h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Aircraft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881500" y="1427797"/>
            <a:ext cx="5390931" cy="4465310"/>
            <a:chOff x="1689100" y="735013"/>
            <a:chExt cx="5390931" cy="446531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835400" y="1600200"/>
              <a:ext cx="736600" cy="158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 flipH="1">
              <a:off x="2489994" y="2937669"/>
              <a:ext cx="3063875" cy="373063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919538" y="2184400"/>
              <a:ext cx="59372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 flipH="1" flipV="1">
              <a:off x="2862263" y="2946400"/>
              <a:ext cx="3055938" cy="3635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224338" y="1287463"/>
              <a:ext cx="347662" cy="3127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0800000" flipV="1">
              <a:off x="3835400" y="1287463"/>
              <a:ext cx="388938" cy="31273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2633663" y="2184400"/>
              <a:ext cx="1270000" cy="793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10800000">
              <a:off x="4495800" y="2179638"/>
              <a:ext cx="1404938" cy="1428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4017963" y="3179763"/>
              <a:ext cx="376237" cy="317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10800000">
              <a:off x="4386263" y="3182938"/>
              <a:ext cx="1514475" cy="158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5400000">
              <a:off x="5409407" y="2693194"/>
              <a:ext cx="982662" cy="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0800000">
              <a:off x="2633663" y="3182938"/>
              <a:ext cx="1404937" cy="47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 flipH="1" flipV="1">
              <a:off x="2151063" y="2692400"/>
              <a:ext cx="982662" cy="1588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127500" y="4046538"/>
              <a:ext cx="152400" cy="158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10800000" flipV="1">
              <a:off x="4279900" y="4033838"/>
              <a:ext cx="766763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10800000" flipV="1">
              <a:off x="3360738" y="4643438"/>
              <a:ext cx="1693862" cy="12700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6200000" flipH="1">
              <a:off x="4737101" y="4338637"/>
              <a:ext cx="609600" cy="952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10800000">
              <a:off x="3360738" y="4046538"/>
              <a:ext cx="771525" cy="4762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5400000">
              <a:off x="3058319" y="4353719"/>
              <a:ext cx="614363" cy="3175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>
              <a:off x="4071938" y="2022475"/>
              <a:ext cx="306388" cy="7937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10800000">
              <a:off x="4216400" y="2184400"/>
              <a:ext cx="266700" cy="1588"/>
            </a:xfrm>
            <a:prstGeom prst="line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271" name="Picture 178" descr="latex-image-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051300" y="1873250"/>
              <a:ext cx="114300" cy="8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272" name="Picture 179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32818" y="2247901"/>
              <a:ext cx="1016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81" name="Straight Connector 180"/>
            <p:cNvCxnSpPr/>
            <p:nvPr/>
          </p:nvCxnSpPr>
          <p:spPr>
            <a:xfrm rot="16200000" flipV="1">
              <a:off x="5695950" y="1873250"/>
              <a:ext cx="635000" cy="0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 flipH="1" flipV="1">
              <a:off x="5695951" y="1708150"/>
              <a:ext cx="952500" cy="3175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5080000" y="3416300"/>
              <a:ext cx="2470150" cy="6350"/>
            </a:xfrm>
            <a:prstGeom prst="line">
              <a:avLst/>
            </a:prstGeom>
            <a:ln w="127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 flipH="1" flipV="1">
              <a:off x="1777206" y="2685257"/>
              <a:ext cx="985837" cy="6350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rot="5400000" flipH="1" flipV="1">
              <a:off x="2705100" y="4343400"/>
              <a:ext cx="628650" cy="6350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0800000">
              <a:off x="3359150" y="4851400"/>
              <a:ext cx="1682750" cy="1588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rot="10800000">
              <a:off x="2635250" y="3346450"/>
              <a:ext cx="3263900" cy="1588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80" name="TextBox 200"/>
            <p:cNvSpPr txBox="1">
              <a:spLocks noChangeArrowheads="1"/>
            </p:cNvSpPr>
            <p:nvPr/>
          </p:nvSpPr>
          <p:spPr bwMode="auto">
            <a:xfrm>
              <a:off x="6272213" y="1643063"/>
              <a:ext cx="63954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fuse_l1</a:t>
              </a:r>
            </a:p>
          </p:txBody>
        </p:sp>
        <p:sp>
          <p:nvSpPr>
            <p:cNvPr id="53281" name="TextBox 201"/>
            <p:cNvSpPr txBox="1">
              <a:spLocks noChangeArrowheads="1"/>
            </p:cNvSpPr>
            <p:nvPr/>
          </p:nvSpPr>
          <p:spPr bwMode="auto">
            <a:xfrm>
              <a:off x="5429782" y="1789113"/>
              <a:ext cx="63954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fuse_l2</a:t>
              </a:r>
            </a:p>
          </p:txBody>
        </p:sp>
        <p:sp>
          <p:nvSpPr>
            <p:cNvPr id="53282" name="TextBox 202"/>
            <p:cNvSpPr txBox="1">
              <a:spLocks noChangeArrowheads="1"/>
            </p:cNvSpPr>
            <p:nvPr/>
          </p:nvSpPr>
          <p:spPr bwMode="auto">
            <a:xfrm>
              <a:off x="6440488" y="3257550"/>
              <a:ext cx="63954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fuse_l3</a:t>
              </a:r>
            </a:p>
          </p:txBody>
        </p:sp>
        <p:sp>
          <p:nvSpPr>
            <p:cNvPr id="53283" name="TextBox 203"/>
            <p:cNvSpPr txBox="1">
              <a:spLocks noChangeArrowheads="1"/>
            </p:cNvSpPr>
            <p:nvPr/>
          </p:nvSpPr>
          <p:spPr bwMode="auto">
            <a:xfrm>
              <a:off x="2146300" y="4227513"/>
              <a:ext cx="777727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tailwing_l</a:t>
              </a:r>
            </a:p>
          </p:txBody>
        </p:sp>
        <p:sp>
          <p:nvSpPr>
            <p:cNvPr id="53284" name="TextBox 204"/>
            <p:cNvSpPr txBox="1">
              <a:spLocks noChangeArrowheads="1"/>
            </p:cNvSpPr>
            <p:nvPr/>
          </p:nvSpPr>
          <p:spPr bwMode="auto">
            <a:xfrm>
              <a:off x="1689100" y="2578100"/>
              <a:ext cx="584578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wing_l</a:t>
              </a:r>
            </a:p>
          </p:txBody>
        </p:sp>
        <p:sp>
          <p:nvSpPr>
            <p:cNvPr id="53285" name="TextBox 205"/>
            <p:cNvSpPr txBox="1">
              <a:spLocks noChangeArrowheads="1"/>
            </p:cNvSpPr>
            <p:nvPr/>
          </p:nvSpPr>
          <p:spPr bwMode="auto">
            <a:xfrm>
              <a:off x="4591050" y="3454400"/>
              <a:ext cx="68480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wing_w</a:t>
              </a:r>
            </a:p>
          </p:txBody>
        </p:sp>
        <p:sp>
          <p:nvSpPr>
            <p:cNvPr id="53286" name="TextBox 206"/>
            <p:cNvSpPr txBox="1">
              <a:spLocks noChangeArrowheads="1"/>
            </p:cNvSpPr>
            <p:nvPr/>
          </p:nvSpPr>
          <p:spPr bwMode="auto">
            <a:xfrm>
              <a:off x="3886200" y="4938713"/>
              <a:ext cx="877163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tailwing_w</a:t>
              </a:r>
            </a:p>
          </p:txBody>
        </p:sp>
        <p:cxnSp>
          <p:nvCxnSpPr>
            <p:cNvPr id="208" name="Straight Connector 207"/>
            <p:cNvCxnSpPr/>
            <p:nvPr/>
          </p:nvCxnSpPr>
          <p:spPr>
            <a:xfrm rot="10800000">
              <a:off x="3835400" y="1035050"/>
              <a:ext cx="711200" cy="1588"/>
            </a:xfrm>
            <a:prstGeom prst="line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88" name="TextBox 211"/>
            <p:cNvSpPr txBox="1">
              <a:spLocks noChangeArrowheads="1"/>
            </p:cNvSpPr>
            <p:nvPr/>
          </p:nvSpPr>
          <p:spPr bwMode="auto">
            <a:xfrm>
              <a:off x="3948113" y="735013"/>
              <a:ext cx="659155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fuse_w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Aircraft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Group 38"/>
          <p:cNvGrpSpPr>
            <a:grpSpLocks/>
          </p:cNvGrpSpPr>
          <p:nvPr/>
        </p:nvGrpSpPr>
        <p:grpSpPr bwMode="auto">
          <a:xfrm>
            <a:off x="0" y="1247808"/>
            <a:ext cx="3954494" cy="4120573"/>
            <a:chOff x="1739900" y="1511300"/>
            <a:chExt cx="5594350" cy="5829300"/>
          </a:xfrm>
        </p:grpSpPr>
        <p:sp>
          <p:nvSpPr>
            <p:cNvPr id="20484" name="Line 6"/>
            <p:cNvSpPr>
              <a:spLocks noChangeShapeType="1"/>
            </p:cNvSpPr>
            <p:nvPr/>
          </p:nvSpPr>
          <p:spPr bwMode="auto">
            <a:xfrm rot="-1306662">
              <a:off x="3447623" y="4115458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7"/>
            <p:cNvSpPr>
              <a:spLocks noChangeShapeType="1"/>
            </p:cNvSpPr>
            <p:nvPr/>
          </p:nvSpPr>
          <p:spPr bwMode="auto">
            <a:xfrm rot="20293338" flipV="1">
              <a:off x="2998730" y="1799407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Line 3"/>
            <p:cNvSpPr>
              <a:spLocks noChangeShapeType="1"/>
            </p:cNvSpPr>
            <p:nvPr/>
          </p:nvSpPr>
          <p:spPr bwMode="auto">
            <a:xfrm>
              <a:off x="3576638" y="4772025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4"/>
            <p:cNvSpPr>
              <a:spLocks noChangeShapeType="1"/>
            </p:cNvSpPr>
            <p:nvPr/>
          </p:nvSpPr>
          <p:spPr bwMode="auto">
            <a:xfrm flipV="1">
              <a:off x="3576638" y="1676400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88" name="Picture 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18325" y="3940175"/>
              <a:ext cx="1651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9" name="Line 10"/>
            <p:cNvSpPr>
              <a:spLocks noChangeShapeType="1"/>
            </p:cNvSpPr>
            <p:nvPr/>
          </p:nvSpPr>
          <p:spPr bwMode="auto">
            <a:xfrm flipV="1">
              <a:off x="3575050" y="2444749"/>
              <a:ext cx="2032000" cy="233044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90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67212" y="3195835"/>
              <a:ext cx="214312" cy="249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91" name="Line 12"/>
            <p:cNvSpPr>
              <a:spLocks noChangeShapeType="1"/>
            </p:cNvSpPr>
            <p:nvPr/>
          </p:nvSpPr>
          <p:spPr bwMode="auto">
            <a:xfrm>
              <a:off x="5601281" y="2462213"/>
              <a:ext cx="0" cy="23034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2" name="Line 13"/>
            <p:cNvSpPr>
              <a:spLocks noChangeShapeType="1"/>
            </p:cNvSpPr>
            <p:nvPr/>
          </p:nvSpPr>
          <p:spPr bwMode="auto">
            <a:xfrm>
              <a:off x="5610225" y="2462213"/>
              <a:ext cx="544513" cy="1282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3" name="Line 14"/>
            <p:cNvSpPr>
              <a:spLocks noChangeShapeType="1"/>
            </p:cNvSpPr>
            <p:nvPr/>
          </p:nvSpPr>
          <p:spPr bwMode="auto">
            <a:xfrm flipH="1">
              <a:off x="3587750" y="2444750"/>
              <a:ext cx="2022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4" name="Line 15"/>
            <p:cNvSpPr>
              <a:spLocks noChangeShapeType="1"/>
            </p:cNvSpPr>
            <p:nvPr/>
          </p:nvSpPr>
          <p:spPr bwMode="auto">
            <a:xfrm flipH="1">
              <a:off x="3089275" y="2447925"/>
              <a:ext cx="2514600" cy="1123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95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067550" y="4914900"/>
              <a:ext cx="2667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6" name="Picture 27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731000" y="2997200"/>
              <a:ext cx="2540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7" name="Picture 28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066614" y="1899812"/>
              <a:ext cx="292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8" name="Picture 29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683892" y="1511300"/>
              <a:ext cx="3048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9" name="Picture 30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079750" y="2197100"/>
              <a:ext cx="3683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0" name="Picture 31" descr="latex-image-1.pdf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559050" y="3378200"/>
              <a:ext cx="368300" cy="48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1" name="Picture 32" descr="latex-image-1.pdf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057900" y="3771900"/>
              <a:ext cx="381000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2" name="Picture 33" descr="latex-image-1.pdf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372100" y="4838700"/>
              <a:ext cx="381000" cy="43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03" name="Picture 34" descr="latex-image-1.pdf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2552700" y="4876800"/>
              <a:ext cx="11938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Arc 35"/>
            <p:cNvSpPr/>
            <p:nvPr/>
          </p:nvSpPr>
          <p:spPr>
            <a:xfrm>
              <a:off x="1739900" y="2209800"/>
              <a:ext cx="5130800" cy="5130800"/>
            </a:xfrm>
            <a:prstGeom prst="arc">
              <a:avLst>
                <a:gd name="adj1" fmla="val 19945357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00062"/>
          </a:xfrm>
        </p:spPr>
        <p:txBody>
          <a:bodyPr/>
          <a:lstStyle/>
          <a:p>
            <a:r>
              <a:rPr lang="en-US" sz="3600" dirty="0"/>
              <a:t>Rotation of Reference Frame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00" y="1840973"/>
            <a:ext cx="2260600" cy="304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60" y="2505431"/>
            <a:ext cx="2247900" cy="304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71" y="3253996"/>
            <a:ext cx="39497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53" y="3990252"/>
            <a:ext cx="4749800" cy="8509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61" y="5501922"/>
            <a:ext cx="10668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76" y="5222522"/>
            <a:ext cx="2578100" cy="825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08" y="5552722"/>
            <a:ext cx="584200" cy="165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73" y="6044506"/>
            <a:ext cx="2273300" cy="2413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6" y="4241362"/>
            <a:ext cx="3127941" cy="466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00062"/>
          </a:xfrm>
        </p:spPr>
        <p:txBody>
          <a:bodyPr/>
          <a:lstStyle/>
          <a:p>
            <a:r>
              <a:rPr lang="en-US" sz="3600" dirty="0"/>
              <a:t>Rotation of Reference Frame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" y="1385666"/>
            <a:ext cx="4838700" cy="1282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" y="2882798"/>
            <a:ext cx="4838700" cy="12827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" y="4374636"/>
            <a:ext cx="31496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2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00062"/>
          </a:xfrm>
        </p:spPr>
        <p:txBody>
          <a:bodyPr/>
          <a:lstStyle/>
          <a:p>
            <a:r>
              <a:rPr lang="en-US" sz="2800" dirty="0"/>
              <a:t>Rotation of Reference Frame: Alternate View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B0D8F9-57E3-E64B-9EFD-835C6332D6A3}"/>
              </a:ext>
            </a:extLst>
          </p:cNvPr>
          <p:cNvGrpSpPr/>
          <p:nvPr/>
        </p:nvGrpSpPr>
        <p:grpSpPr>
          <a:xfrm>
            <a:off x="-56906" y="4132613"/>
            <a:ext cx="3310745" cy="3594906"/>
            <a:chOff x="-56906" y="3672095"/>
            <a:chExt cx="4117831" cy="4055424"/>
          </a:xfrm>
        </p:grpSpPr>
        <p:sp>
          <p:nvSpPr>
            <p:cNvPr id="20484" name="Line 6"/>
            <p:cNvSpPr>
              <a:spLocks noChangeShapeType="1"/>
            </p:cNvSpPr>
            <p:nvPr/>
          </p:nvSpPr>
          <p:spPr bwMode="auto">
            <a:xfrm rot="20293338">
              <a:off x="1207143" y="5441574"/>
              <a:ext cx="25473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7"/>
            <p:cNvSpPr>
              <a:spLocks noChangeShapeType="1"/>
            </p:cNvSpPr>
            <p:nvPr/>
          </p:nvSpPr>
          <p:spPr bwMode="auto">
            <a:xfrm rot="20293338" flipV="1">
              <a:off x="889833" y="3804421"/>
              <a:ext cx="0" cy="21758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Line 3"/>
            <p:cNvSpPr>
              <a:spLocks noChangeShapeType="1"/>
            </p:cNvSpPr>
            <p:nvPr/>
          </p:nvSpPr>
          <p:spPr bwMode="auto">
            <a:xfrm>
              <a:off x="1298340" y="5905683"/>
              <a:ext cx="25473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4"/>
            <p:cNvSpPr>
              <a:spLocks noChangeShapeType="1"/>
            </p:cNvSpPr>
            <p:nvPr/>
          </p:nvSpPr>
          <p:spPr bwMode="auto">
            <a:xfrm flipV="1">
              <a:off x="1298340" y="3717471"/>
              <a:ext cx="0" cy="21758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488" name="Picture 9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60488" y="5317671"/>
              <a:ext cx="116705" cy="195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Arc 35"/>
            <p:cNvSpPr/>
            <p:nvPr/>
          </p:nvSpPr>
          <p:spPr bwMode="auto">
            <a:xfrm>
              <a:off x="-56906" y="4100697"/>
              <a:ext cx="3626823" cy="3626822"/>
            </a:xfrm>
            <a:prstGeom prst="arc">
              <a:avLst>
                <a:gd name="adj1" fmla="val 19945357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u="sng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E754F1-ABBA-6C4D-8040-2C265F43E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974" y="4713938"/>
              <a:ext cx="558800" cy="2159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3B7368-873E-D74F-961D-D0AA501C8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02125" y="6052369"/>
              <a:ext cx="558800" cy="2159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64295EC-D74B-1B4B-8738-3C2A4F985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3214" y="3672095"/>
              <a:ext cx="596900" cy="228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059231-7C14-A543-8334-92158340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3960976"/>
              <a:ext cx="584200" cy="215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D2CD91-A9E0-FF49-84C6-06856F1B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441" y="6090964"/>
              <a:ext cx="1168400" cy="215900"/>
            </a:xfrm>
            <a:prstGeom prst="rect">
              <a:avLst/>
            </a:prstGeom>
          </p:spPr>
        </p:pic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25DE0AF4-5CD6-2C45-BAD3-4D5A6C77C37D}"/>
                </a:ext>
              </a:extLst>
            </p:cNvPr>
            <p:cNvSpPr/>
            <p:nvPr/>
          </p:nvSpPr>
          <p:spPr>
            <a:xfrm>
              <a:off x="1162835" y="5775499"/>
              <a:ext cx="261257" cy="241301"/>
            </a:xfrm>
            <a:prstGeom prst="donut">
              <a:avLst>
                <a:gd name="adj" fmla="val 1071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0BD12-D58F-9D4D-9D8A-CFA530F9BB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0099" y="1204257"/>
            <a:ext cx="5679586" cy="40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0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9" name="Group 31"/>
          <p:cNvGrpSpPr>
            <a:grpSpLocks/>
          </p:cNvGrpSpPr>
          <p:nvPr/>
        </p:nvGrpSpPr>
        <p:grpSpPr bwMode="auto">
          <a:xfrm>
            <a:off x="-1135023" y="1132632"/>
            <a:ext cx="4649808" cy="4260767"/>
            <a:chOff x="1006501" y="1523534"/>
            <a:chExt cx="6318224" cy="5790581"/>
          </a:xfrm>
        </p:grpSpPr>
        <p:sp>
          <p:nvSpPr>
            <p:cNvPr id="24580" name="Line 3"/>
            <p:cNvSpPr>
              <a:spLocks noChangeShapeType="1"/>
            </p:cNvSpPr>
            <p:nvPr/>
          </p:nvSpPr>
          <p:spPr bwMode="auto">
            <a:xfrm>
              <a:off x="3570288" y="4747787"/>
              <a:ext cx="3603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1" name="Line 4"/>
            <p:cNvSpPr>
              <a:spLocks noChangeShapeType="1"/>
            </p:cNvSpPr>
            <p:nvPr/>
          </p:nvSpPr>
          <p:spPr bwMode="auto">
            <a:xfrm flipV="1">
              <a:off x="3570288" y="1670050"/>
              <a:ext cx="0" cy="3078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2" name="Line 7"/>
            <p:cNvSpPr>
              <a:spLocks noChangeShapeType="1"/>
            </p:cNvSpPr>
            <p:nvPr/>
          </p:nvSpPr>
          <p:spPr bwMode="auto">
            <a:xfrm flipV="1">
              <a:off x="3570287" y="2444750"/>
              <a:ext cx="2057400" cy="23034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83" name="Line 16"/>
            <p:cNvSpPr>
              <a:spLocks noChangeShapeType="1"/>
            </p:cNvSpPr>
            <p:nvPr/>
          </p:nvSpPr>
          <p:spPr bwMode="auto">
            <a:xfrm rot="1702038" flipV="1">
              <a:off x="3981606" y="3082345"/>
              <a:ext cx="2038350" cy="22939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584" name="Picture 22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72492" y="2315388"/>
              <a:ext cx="2286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5" name="Picture 23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33950" y="3576055"/>
              <a:ext cx="2413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6" name="Picture 24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83051" y="1523534"/>
              <a:ext cx="3048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7" name="Picture 25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058025" y="4860691"/>
              <a:ext cx="2667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88" name="Picture 26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158700" y="4655557"/>
              <a:ext cx="3556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Arc 27"/>
            <p:cNvSpPr/>
            <p:nvPr/>
          </p:nvSpPr>
          <p:spPr>
            <a:xfrm>
              <a:off x="1006501" y="2174518"/>
              <a:ext cx="5130779" cy="5130071"/>
            </a:xfrm>
            <a:prstGeom prst="arc">
              <a:avLst>
                <a:gd name="adj1" fmla="val 20410311"/>
                <a:gd name="adj2" fmla="val 0"/>
              </a:avLst>
            </a:prstGeom>
            <a:ln w="12700">
              <a:solidFill>
                <a:schemeClr val="tx1"/>
              </a:solidFill>
              <a:headEnd type="triangle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1006501" y="2184044"/>
              <a:ext cx="5130779" cy="5130071"/>
            </a:xfrm>
            <a:prstGeom prst="arc">
              <a:avLst>
                <a:gd name="adj1" fmla="val 18686421"/>
                <a:gd name="adj2" fmla="val 20391237"/>
              </a:avLst>
            </a:prstGeom>
            <a:ln w="12700">
              <a:solidFill>
                <a:schemeClr val="tx1"/>
              </a:solidFill>
              <a:headEnd type="none" w="med" len="lg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4591" name="Picture 29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54688" y="2998788"/>
              <a:ext cx="1905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592" name="Picture 30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170613" y="4097338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of a Vector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6" y="4982897"/>
            <a:ext cx="2552700" cy="8001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497EA-FAD3-4B48-BB89-575E2F437D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8219" y="914795"/>
            <a:ext cx="471170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890F-3E57-F543-9E5A-0EAA8FD76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vs. Active Rotation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3E49E-399E-314B-9F12-9BFDBD908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478618"/>
            <a:ext cx="78613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02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30080" y="1450843"/>
            <a:ext cx="5795491" cy="3946820"/>
            <a:chOff x="1489874" y="1989138"/>
            <a:chExt cx="5795491" cy="3946820"/>
          </a:xfrm>
        </p:grpSpPr>
        <p:sp>
          <p:nvSpPr>
            <p:cNvPr id="30738" name="Line 6"/>
            <p:cNvSpPr>
              <a:spLocks noChangeShapeType="1"/>
            </p:cNvSpPr>
            <p:nvPr/>
          </p:nvSpPr>
          <p:spPr bwMode="auto">
            <a:xfrm>
              <a:off x="1741488" y="4971525"/>
              <a:ext cx="1011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9" name="Line 7"/>
            <p:cNvSpPr>
              <a:spLocks noChangeShapeType="1"/>
            </p:cNvSpPr>
            <p:nvPr/>
          </p:nvSpPr>
          <p:spPr bwMode="auto">
            <a:xfrm>
              <a:off x="1741488" y="4971525"/>
              <a:ext cx="0" cy="9207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40" name="Line 5"/>
            <p:cNvSpPr>
              <a:spLocks noChangeShapeType="1"/>
            </p:cNvSpPr>
            <p:nvPr/>
          </p:nvSpPr>
          <p:spPr bwMode="auto">
            <a:xfrm flipV="1">
              <a:off x="1741488" y="4463529"/>
              <a:ext cx="738187" cy="507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5" name="Line 6"/>
            <p:cNvSpPr>
              <a:spLocks noChangeShapeType="1"/>
            </p:cNvSpPr>
            <p:nvPr/>
          </p:nvSpPr>
          <p:spPr bwMode="auto">
            <a:xfrm>
              <a:off x="5195887" y="2871508"/>
              <a:ext cx="1011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6" name="Line 7"/>
            <p:cNvSpPr>
              <a:spLocks noChangeShapeType="1"/>
            </p:cNvSpPr>
            <p:nvPr/>
          </p:nvSpPr>
          <p:spPr bwMode="auto">
            <a:xfrm>
              <a:off x="5195887" y="2871508"/>
              <a:ext cx="0" cy="9207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sp>
          <p:nvSpPr>
            <p:cNvPr id="30737" name="Line 5"/>
            <p:cNvSpPr>
              <a:spLocks noChangeShapeType="1"/>
            </p:cNvSpPr>
            <p:nvPr/>
          </p:nvSpPr>
          <p:spPr bwMode="auto">
            <a:xfrm flipV="1">
              <a:off x="5195887" y="2363512"/>
              <a:ext cx="738187" cy="5079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u="sng"/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323" y="2954817"/>
              <a:ext cx="647700" cy="1905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4591" y="2414933"/>
              <a:ext cx="749300" cy="190500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865" y="3626012"/>
              <a:ext cx="1968500" cy="1905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11" y="5050625"/>
              <a:ext cx="635000" cy="2159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779" y="4499327"/>
              <a:ext cx="723900" cy="2159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106" y="5720058"/>
              <a:ext cx="1943100" cy="2159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4510" y="3136637"/>
              <a:ext cx="254000" cy="1651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874" y="4882627"/>
              <a:ext cx="190500" cy="177800"/>
            </a:xfrm>
            <a:prstGeom prst="rect">
              <a:avLst/>
            </a:prstGeom>
          </p:spPr>
        </p:pic>
        <p:pic>
          <p:nvPicPr>
            <p:cNvPr id="30734" name="Picture 18" descr="testnew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240617" y="1989138"/>
              <a:ext cx="2667522" cy="1490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Frame and Vehicle 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3495D-7669-9247-BA3E-B4102AB31B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1217" y="3925234"/>
            <a:ext cx="408940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090"/>
            <a:ext cx="8229600" cy="5005073"/>
          </a:xfrm>
        </p:spPr>
        <p:txBody>
          <a:bodyPr/>
          <a:lstStyle/>
          <a:p>
            <a:r>
              <a:rPr lang="en-US" dirty="0"/>
              <a:t>Need way to describe attitude of aircraft</a:t>
            </a:r>
          </a:p>
          <a:p>
            <a:r>
              <a:rPr lang="en-US" dirty="0"/>
              <a:t>Common approach: Euler angles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Pro: Intuitive</a:t>
            </a:r>
          </a:p>
          <a:p>
            <a:r>
              <a:rPr lang="en-US" dirty="0"/>
              <a:t>Con: Mathematical singularity</a:t>
            </a:r>
          </a:p>
          <a:p>
            <a:pPr lvl="1"/>
            <a:r>
              <a:rPr lang="en-US" dirty="0"/>
              <a:t>Quaternions are alternative for overcoming singularity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94" y="2461903"/>
            <a:ext cx="1905000" cy="266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94" y="3027279"/>
            <a:ext cx="2095500" cy="266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94" y="3592656"/>
            <a:ext cx="1498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281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8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p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6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8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bf{p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7"/>
  <p:tag name="BOXHEIGHT" val="26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6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cal{F}^i$&#10;\end{document}&#10;"/>
  <p:tag name="EXTERNALNAME" val="txp_fig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5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athcal{F}^b$&#10;\end{document}&#10;"/>
  <p:tag name="EXTERNALNAME" val="txp_fig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1617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42785</TotalTime>
  <Words>4840</Words>
  <Application>Microsoft Macintosh PowerPoint</Application>
  <PresentationFormat>On-screen Show (4:3)</PresentationFormat>
  <Paragraphs>536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Default Design</vt:lpstr>
      <vt:lpstr>Chapter 2</vt:lpstr>
      <vt:lpstr>Reference Frames</vt:lpstr>
      <vt:lpstr>Rotation of Reference Frame</vt:lpstr>
      <vt:lpstr>Rotation of Reference Frame</vt:lpstr>
      <vt:lpstr>Rotation of Reference Frame: Alternate View</vt:lpstr>
      <vt:lpstr>Rotation of a Vector</vt:lpstr>
      <vt:lpstr>Passive vs. Active Rotation</vt:lpstr>
      <vt:lpstr>Inertial Frame and Vehicle Frame</vt:lpstr>
      <vt:lpstr>Euler Angles</vt:lpstr>
      <vt:lpstr>Vehicle-1 Frame</vt:lpstr>
      <vt:lpstr>Vehicle-2 Frame</vt:lpstr>
      <vt:lpstr>Body Frame</vt:lpstr>
      <vt:lpstr>Inertial Frame to Body Frame Transformation</vt:lpstr>
      <vt:lpstr>Stability Frame</vt:lpstr>
      <vt:lpstr>Wind Frame</vt:lpstr>
      <vt:lpstr>Wind Frame (continued)</vt:lpstr>
      <vt:lpstr>Airspeed, Wind Speed, Ground Speed</vt:lpstr>
      <vt:lpstr>Airspeed, Angle of Attack, Sideslip Angle</vt:lpstr>
      <vt:lpstr>Airspeed, Angle of Attack, Sideslip Angle</vt:lpstr>
      <vt:lpstr>Course and Flight Path Angles</vt:lpstr>
      <vt:lpstr>Wind Triangle</vt:lpstr>
      <vt:lpstr>Wind Triangle</vt:lpstr>
      <vt:lpstr>When wind speed and sideslip are zero…</vt:lpstr>
      <vt:lpstr>Differentiation of a Vector</vt:lpstr>
      <vt:lpstr>Project Aircraft</vt:lpstr>
      <vt:lpstr>Project Aircraft</vt:lpstr>
      <vt:lpstr>Project Aircraft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Randy Beard</cp:lastModifiedBy>
  <cp:revision>310</cp:revision>
  <cp:lastPrinted>2022-01-05T16:49:45Z</cp:lastPrinted>
  <dcterms:created xsi:type="dcterms:W3CDTF">2010-07-21T17:41:52Z</dcterms:created>
  <dcterms:modified xsi:type="dcterms:W3CDTF">2022-01-05T16:50:03Z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